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8" r:id="rId3"/>
    <p:sldId id="262" r:id="rId4"/>
    <p:sldId id="299" r:id="rId5"/>
    <p:sldId id="300" r:id="rId6"/>
    <p:sldId id="259" r:id="rId7"/>
    <p:sldId id="258" r:id="rId8"/>
    <p:sldId id="263" r:id="rId9"/>
    <p:sldId id="301" r:id="rId10"/>
    <p:sldId id="302" r:id="rId11"/>
    <p:sldId id="313" r:id="rId12"/>
    <p:sldId id="305" r:id="rId13"/>
    <p:sldId id="306" r:id="rId14"/>
    <p:sldId id="309" r:id="rId15"/>
    <p:sldId id="312" r:id="rId16"/>
    <p:sldId id="311" r:id="rId17"/>
    <p:sldId id="315" r:id="rId18"/>
    <p:sldId id="316" r:id="rId19"/>
    <p:sldId id="319" r:id="rId20"/>
    <p:sldId id="320" r:id="rId21"/>
    <p:sldId id="317" r:id="rId22"/>
    <p:sldId id="318" r:id="rId23"/>
    <p:sldId id="330" r:id="rId24"/>
    <p:sldId id="331" r:id="rId25"/>
    <p:sldId id="321" r:id="rId26"/>
    <p:sldId id="322" r:id="rId27"/>
    <p:sldId id="325" r:id="rId28"/>
    <p:sldId id="327" r:id="rId29"/>
    <p:sldId id="329" r:id="rId30"/>
    <p:sldId id="328" r:id="rId31"/>
    <p:sldId id="332" r:id="rId32"/>
    <p:sldId id="333" r:id="rId33"/>
    <p:sldId id="334" r:id="rId34"/>
    <p:sldId id="335" r:id="rId35"/>
    <p:sldId id="336" r:id="rId36"/>
    <p:sldId id="337" r:id="rId37"/>
    <p:sldId id="339" r:id="rId38"/>
    <p:sldId id="340" r:id="rId39"/>
    <p:sldId id="341" r:id="rId40"/>
    <p:sldId id="343" r:id="rId41"/>
    <p:sldId id="344" r:id="rId42"/>
    <p:sldId id="347" r:id="rId43"/>
    <p:sldId id="349" r:id="rId44"/>
    <p:sldId id="290" r:id="rId45"/>
    <p:sldId id="338" r:id="rId46"/>
    <p:sldId id="293" r:id="rId4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F07"/>
    <a:srgbClr val="D7D7F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-1008" y="-90"/>
      </p:cViewPr>
      <p:guideLst>
        <p:guide orient="horz" pos="42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98068-8FFF-4715-8647-DC96CAFA3D45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94202-B2A0-4AF6-AFD4-D750F300941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110A-0632-4771-A7A7-2C52BA8F6B4C}" type="datetimeFigureOut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0AA54-AD6C-4DC8-98FA-89FA6636E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13C3-4CA7-48BA-904A-ABB5B8193B25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42B0-3958-454B-BCBF-AF05123C830E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B0EF-56E1-45F1-AE10-A9508F7C72DB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5E1-5A9B-4DD6-9AB9-BBC0ABD59040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95B-62BE-42CB-A7AA-5A59647EEDE3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E25-81E6-409F-9541-90938E5D2204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E792-3535-4137-A217-82C144EB5156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2-914C-44EC-898F-B8D54B83C3D9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25B9-A7F4-41A4-B23E-303CE1ABFE27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3E0-5D94-434F-A46F-4133EE9260A7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F8E8-D1E4-41EF-9DF9-350BA92B6E4C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B230-F8BC-411C-B92B-227752311F0F}" type="datetime1">
              <a:rPr lang="hu-HU" smtClean="0"/>
              <a:pPr/>
              <a:t>2012.10.16.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Kristóf Bérczi (EGRES)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BFD04-709F-49C9-83F0-653BB2D5889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Restricted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b-matchings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240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Kristóf </a:t>
            </a:r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Bérczi</a:t>
            </a:r>
            <a:endParaRPr lang="hu-HU" b="1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hu-HU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Egerváry</a:t>
            </a:r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Research Group (EGRES)</a:t>
            </a:r>
          </a:p>
          <a:p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Eötvös Loránd University</a:t>
            </a:r>
          </a:p>
          <a:p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Budapest</a:t>
            </a:r>
          </a:p>
          <a:p>
            <a:endParaRPr lang="hu-HU" sz="28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hu-H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Kyoto</a:t>
            </a:r>
          </a:p>
          <a:p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2012</a:t>
            </a:r>
            <a:endParaRPr lang="hu-HU" sz="2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rtalom helye 23"/>
          <p:cNvGraphicFramePr>
            <a:graphicFrameLocks noGrp="1"/>
          </p:cNvGraphicFramePr>
          <p:nvPr>
            <p:ph idx="1"/>
          </p:nvPr>
        </p:nvGraphicFramePr>
        <p:xfrm>
          <a:off x="415922" y="250553"/>
          <a:ext cx="8229600" cy="6323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191"/>
                <a:gridCol w="1643481"/>
                <a:gridCol w="3240360"/>
                <a:gridCol w="2026568"/>
              </a:tblGrid>
              <a:tr h="1090215">
                <a:tc>
                  <a:txBody>
                    <a:bodyPr/>
                    <a:lstStyle/>
                    <a:p>
                      <a:pPr algn="ctr"/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k≥5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k=4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k=3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1767013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General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baseline="0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Bipartite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hu-HU" sz="1400" b="1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10294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Subcubic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1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1854197" y="1333229"/>
            <a:ext cx="1209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Papadimitriu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39"/>
          <p:cNvSpPr>
            <a:spLocks noChangeArrowheads="1"/>
          </p:cNvSpPr>
          <p:nvPr/>
        </p:nvSpPr>
        <p:spPr bwMode="auto">
          <a:xfrm>
            <a:off x="2959097" y="1333229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’80,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1854197" y="154277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41"/>
          <p:cNvSpPr>
            <a:spLocks noChangeArrowheads="1"/>
          </p:cNvSpPr>
          <p:nvPr/>
        </p:nvSpPr>
        <p:spPr bwMode="auto">
          <a:xfrm>
            <a:off x="2882897" y="1542779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2920997" y="1542779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43"/>
          <p:cNvSpPr>
            <a:spLocks noChangeArrowheads="1"/>
          </p:cNvSpPr>
          <p:nvPr/>
        </p:nvSpPr>
        <p:spPr bwMode="auto">
          <a:xfrm>
            <a:off x="1854197" y="17428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44"/>
          <p:cNvSpPr>
            <a:spLocks noChangeArrowheads="1"/>
          </p:cNvSpPr>
          <p:nvPr/>
        </p:nvSpPr>
        <p:spPr bwMode="auto">
          <a:xfrm>
            <a:off x="1920872" y="176185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45"/>
          <p:cNvSpPr>
            <a:spLocks noChangeArrowheads="1"/>
          </p:cNvSpPr>
          <p:nvPr/>
        </p:nvSpPr>
        <p:spPr bwMode="auto">
          <a:xfrm>
            <a:off x="2158997" y="17618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46"/>
          <p:cNvSpPr>
            <a:spLocks noChangeArrowheads="1"/>
          </p:cNvSpPr>
          <p:nvPr/>
        </p:nvSpPr>
        <p:spPr bwMode="auto">
          <a:xfrm>
            <a:off x="2235197" y="1761854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47"/>
          <p:cNvSpPr>
            <a:spLocks noChangeArrowheads="1"/>
          </p:cNvSpPr>
          <p:nvPr/>
        </p:nvSpPr>
        <p:spPr bwMode="auto">
          <a:xfrm>
            <a:off x="3509960" y="1923779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Nam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48"/>
          <p:cNvSpPr>
            <a:spLocks noChangeArrowheads="1"/>
          </p:cNvSpPr>
          <p:nvPr/>
        </p:nvSpPr>
        <p:spPr bwMode="auto">
          <a:xfrm>
            <a:off x="3957635" y="192377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’94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49"/>
          <p:cNvSpPr>
            <a:spLocks noChangeArrowheads="1"/>
          </p:cNvSpPr>
          <p:nvPr/>
        </p:nvSpPr>
        <p:spPr bwMode="auto">
          <a:xfrm>
            <a:off x="3509960" y="213332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50"/>
          <p:cNvSpPr>
            <a:spLocks noChangeArrowheads="1"/>
          </p:cNvSpPr>
          <p:nvPr/>
        </p:nvSpPr>
        <p:spPr bwMode="auto">
          <a:xfrm>
            <a:off x="3576635" y="2133329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51"/>
          <p:cNvSpPr>
            <a:spLocks noChangeArrowheads="1"/>
          </p:cNvSpPr>
          <p:nvPr/>
        </p:nvSpPr>
        <p:spPr bwMode="auto">
          <a:xfrm>
            <a:off x="4471985" y="2133329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5310185" y="21333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53"/>
          <p:cNvSpPr>
            <a:spLocks noChangeArrowheads="1"/>
          </p:cNvSpPr>
          <p:nvPr/>
        </p:nvSpPr>
        <p:spPr bwMode="auto">
          <a:xfrm>
            <a:off x="5624510" y="2133329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disjoint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55"/>
          <p:cNvSpPr>
            <a:spLocks noChangeArrowheads="1"/>
          </p:cNvSpPr>
          <p:nvPr/>
        </p:nvSpPr>
        <p:spPr bwMode="auto">
          <a:xfrm>
            <a:off x="6443660" y="2133329"/>
            <a:ext cx="209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’s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56"/>
          <p:cNvSpPr>
            <a:spLocks noChangeArrowheads="1"/>
          </p:cNvSpPr>
          <p:nvPr/>
        </p:nvSpPr>
        <p:spPr bwMode="auto">
          <a:xfrm>
            <a:off x="3529009" y="137132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4557709" y="13713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58"/>
          <p:cNvSpPr>
            <a:spLocks noChangeArrowheads="1"/>
          </p:cNvSpPr>
          <p:nvPr/>
        </p:nvSpPr>
        <p:spPr bwMode="auto">
          <a:xfrm>
            <a:off x="3529009" y="158087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59"/>
          <p:cNvSpPr>
            <a:spLocks noChangeArrowheads="1"/>
          </p:cNvSpPr>
          <p:nvPr/>
        </p:nvSpPr>
        <p:spPr bwMode="auto">
          <a:xfrm>
            <a:off x="3595684" y="1580879"/>
            <a:ext cx="895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60"/>
          <p:cNvSpPr>
            <a:spLocks noChangeArrowheads="1"/>
          </p:cNvSpPr>
          <p:nvPr/>
        </p:nvSpPr>
        <p:spPr bwMode="auto">
          <a:xfrm>
            <a:off x="4386259" y="1580879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version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61"/>
          <p:cNvSpPr>
            <a:spLocks noChangeArrowheads="1"/>
          </p:cNvSpPr>
          <p:nvPr/>
        </p:nvSpPr>
        <p:spPr bwMode="auto">
          <a:xfrm>
            <a:off x="5033959" y="1580879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62"/>
          <p:cNvSpPr>
            <a:spLocks noChangeArrowheads="1"/>
          </p:cNvSpPr>
          <p:nvPr/>
        </p:nvSpPr>
        <p:spPr bwMode="auto">
          <a:xfrm>
            <a:off x="5272084" y="158087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63"/>
          <p:cNvSpPr>
            <a:spLocks noChangeArrowheads="1"/>
          </p:cNvSpPr>
          <p:nvPr/>
        </p:nvSpPr>
        <p:spPr bwMode="auto">
          <a:xfrm>
            <a:off x="5348284" y="1580879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64"/>
          <p:cNvSpPr>
            <a:spLocks noChangeArrowheads="1"/>
          </p:cNvSpPr>
          <p:nvPr/>
        </p:nvSpPr>
        <p:spPr bwMode="auto">
          <a:xfrm>
            <a:off x="3509959" y="2609579"/>
            <a:ext cx="8303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 ’01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65"/>
          <p:cNvSpPr>
            <a:spLocks noChangeArrowheads="1"/>
          </p:cNvSpPr>
          <p:nvPr/>
        </p:nvSpPr>
        <p:spPr bwMode="auto">
          <a:xfrm>
            <a:off x="3509959" y="282865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66"/>
          <p:cNvSpPr>
            <a:spLocks noChangeArrowheads="1"/>
          </p:cNvSpPr>
          <p:nvPr/>
        </p:nvSpPr>
        <p:spPr bwMode="auto">
          <a:xfrm>
            <a:off x="3576634" y="282865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67"/>
          <p:cNvSpPr>
            <a:spLocks noChangeArrowheads="1"/>
          </p:cNvSpPr>
          <p:nvPr/>
        </p:nvSpPr>
        <p:spPr bwMode="auto">
          <a:xfrm>
            <a:off x="3814759" y="28286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68"/>
          <p:cNvSpPr>
            <a:spLocks noChangeArrowheads="1"/>
          </p:cNvSpPr>
          <p:nvPr/>
        </p:nvSpPr>
        <p:spPr bwMode="auto">
          <a:xfrm>
            <a:off x="3890959" y="2828654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69"/>
          <p:cNvSpPr>
            <a:spLocks noChangeArrowheads="1"/>
          </p:cNvSpPr>
          <p:nvPr/>
        </p:nvSpPr>
        <p:spPr bwMode="auto">
          <a:xfrm>
            <a:off x="4319584" y="28286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70"/>
          <p:cNvSpPr>
            <a:spLocks noChangeArrowheads="1"/>
          </p:cNvSpPr>
          <p:nvPr/>
        </p:nvSpPr>
        <p:spPr bwMode="auto">
          <a:xfrm>
            <a:off x="4633909" y="2828654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71"/>
          <p:cNvSpPr>
            <a:spLocks noChangeArrowheads="1"/>
          </p:cNvSpPr>
          <p:nvPr/>
        </p:nvSpPr>
        <p:spPr bwMode="auto">
          <a:xfrm>
            <a:off x="4748209" y="28286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72"/>
          <p:cNvSpPr>
            <a:spLocks noChangeArrowheads="1"/>
          </p:cNvSpPr>
          <p:nvPr/>
        </p:nvSpPr>
        <p:spPr bwMode="auto">
          <a:xfrm>
            <a:off x="4824409" y="2828654"/>
            <a:ext cx="228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1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73"/>
          <p:cNvSpPr>
            <a:spLocks noChangeArrowheads="1"/>
          </p:cNvSpPr>
          <p:nvPr/>
        </p:nvSpPr>
        <p:spPr bwMode="auto">
          <a:xfrm>
            <a:off x="4948234" y="2828654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74"/>
          <p:cNvSpPr>
            <a:spLocks noChangeArrowheads="1"/>
          </p:cNvSpPr>
          <p:nvPr/>
        </p:nvSpPr>
        <p:spPr bwMode="auto">
          <a:xfrm>
            <a:off x="6750047" y="1333229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75"/>
          <p:cNvSpPr>
            <a:spLocks noChangeArrowheads="1"/>
          </p:cNvSpPr>
          <p:nvPr/>
        </p:nvSpPr>
        <p:spPr bwMode="auto">
          <a:xfrm>
            <a:off x="7731122" y="13332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’84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76"/>
          <p:cNvSpPr>
            <a:spLocks noChangeArrowheads="1"/>
          </p:cNvSpPr>
          <p:nvPr/>
        </p:nvSpPr>
        <p:spPr bwMode="auto">
          <a:xfrm>
            <a:off x="6750047" y="154277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77"/>
          <p:cNvSpPr>
            <a:spLocks noChangeArrowheads="1"/>
          </p:cNvSpPr>
          <p:nvPr/>
        </p:nvSpPr>
        <p:spPr bwMode="auto">
          <a:xfrm>
            <a:off x="6816722" y="1542779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7712072" y="1542779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79"/>
          <p:cNvSpPr>
            <a:spLocks noChangeArrowheads="1"/>
          </p:cNvSpPr>
          <p:nvPr/>
        </p:nvSpPr>
        <p:spPr bwMode="auto">
          <a:xfrm>
            <a:off x="6750047" y="17618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Rectangle 80"/>
          <p:cNvSpPr>
            <a:spLocks noChangeArrowheads="1"/>
          </p:cNvSpPr>
          <p:nvPr/>
        </p:nvSpPr>
        <p:spPr bwMode="auto">
          <a:xfrm>
            <a:off x="7064372" y="1761854"/>
            <a:ext cx="390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the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81"/>
          <p:cNvSpPr>
            <a:spLocks noChangeArrowheads="1"/>
          </p:cNvSpPr>
          <p:nvPr/>
        </p:nvSpPr>
        <p:spPr bwMode="auto">
          <a:xfrm>
            <a:off x="7397747" y="1761854"/>
            <a:ext cx="1085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unweighted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Rectangle 82"/>
          <p:cNvSpPr>
            <a:spLocks noChangeArrowheads="1"/>
          </p:cNvSpPr>
          <p:nvPr/>
        </p:nvSpPr>
        <p:spPr bwMode="auto">
          <a:xfrm>
            <a:off x="6750047" y="1971404"/>
            <a:ext cx="476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case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" name="Rectangle 84"/>
          <p:cNvSpPr>
            <a:spLocks noChangeArrowheads="1"/>
          </p:cNvSpPr>
          <p:nvPr/>
        </p:nvSpPr>
        <p:spPr bwMode="auto">
          <a:xfrm>
            <a:off x="1854197" y="3130279"/>
            <a:ext cx="1209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Papadimitriu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85"/>
          <p:cNvSpPr>
            <a:spLocks noChangeArrowheads="1"/>
          </p:cNvSpPr>
          <p:nvPr/>
        </p:nvSpPr>
        <p:spPr bwMode="auto">
          <a:xfrm>
            <a:off x="2959097" y="3130279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’80,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Rectangle 86"/>
          <p:cNvSpPr>
            <a:spLocks noChangeArrowheads="1"/>
          </p:cNvSpPr>
          <p:nvPr/>
        </p:nvSpPr>
        <p:spPr bwMode="auto">
          <a:xfrm>
            <a:off x="1854197" y="333982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87"/>
          <p:cNvSpPr>
            <a:spLocks noChangeArrowheads="1"/>
          </p:cNvSpPr>
          <p:nvPr/>
        </p:nvSpPr>
        <p:spPr bwMode="auto">
          <a:xfrm>
            <a:off x="2882897" y="3339829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‘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Rectangle 88"/>
          <p:cNvSpPr>
            <a:spLocks noChangeArrowheads="1"/>
          </p:cNvSpPr>
          <p:nvPr/>
        </p:nvSpPr>
        <p:spPr bwMode="auto">
          <a:xfrm>
            <a:off x="2920997" y="3339829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89"/>
          <p:cNvSpPr>
            <a:spLocks noChangeArrowheads="1"/>
          </p:cNvSpPr>
          <p:nvPr/>
        </p:nvSpPr>
        <p:spPr bwMode="auto">
          <a:xfrm>
            <a:off x="1854197" y="35589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Rectangle 90"/>
          <p:cNvSpPr>
            <a:spLocks noChangeArrowheads="1"/>
          </p:cNvSpPr>
          <p:nvPr/>
        </p:nvSpPr>
        <p:spPr bwMode="auto">
          <a:xfrm>
            <a:off x="1920872" y="355890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91"/>
          <p:cNvSpPr>
            <a:spLocks noChangeArrowheads="1"/>
          </p:cNvSpPr>
          <p:nvPr/>
        </p:nvSpPr>
        <p:spPr bwMode="auto">
          <a:xfrm>
            <a:off x="2158997" y="355890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" name="Rectangle 92"/>
          <p:cNvSpPr>
            <a:spLocks noChangeArrowheads="1"/>
          </p:cNvSpPr>
          <p:nvPr/>
        </p:nvSpPr>
        <p:spPr bwMode="auto">
          <a:xfrm>
            <a:off x="2235197" y="3558904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3509959" y="3130279"/>
            <a:ext cx="8303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 ’01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3509959" y="333982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95"/>
          <p:cNvSpPr>
            <a:spLocks noChangeArrowheads="1"/>
          </p:cNvSpPr>
          <p:nvPr/>
        </p:nvSpPr>
        <p:spPr bwMode="auto">
          <a:xfrm>
            <a:off x="3576634" y="3339829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96"/>
          <p:cNvSpPr>
            <a:spLocks noChangeArrowheads="1"/>
          </p:cNvSpPr>
          <p:nvPr/>
        </p:nvSpPr>
        <p:spPr bwMode="auto">
          <a:xfrm>
            <a:off x="3814759" y="333982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97"/>
          <p:cNvSpPr>
            <a:spLocks noChangeArrowheads="1"/>
          </p:cNvSpPr>
          <p:nvPr/>
        </p:nvSpPr>
        <p:spPr bwMode="auto">
          <a:xfrm>
            <a:off x="3890959" y="3339829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" name="Rectangle 98"/>
          <p:cNvSpPr>
            <a:spLocks noChangeArrowheads="1"/>
          </p:cNvSpPr>
          <p:nvPr/>
        </p:nvSpPr>
        <p:spPr bwMode="auto">
          <a:xfrm>
            <a:off x="4319584" y="33398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99"/>
          <p:cNvSpPr>
            <a:spLocks noChangeArrowheads="1"/>
          </p:cNvSpPr>
          <p:nvPr/>
        </p:nvSpPr>
        <p:spPr bwMode="auto">
          <a:xfrm>
            <a:off x="4633909" y="3339829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" name="Rectangle 100"/>
          <p:cNvSpPr>
            <a:spLocks noChangeArrowheads="1"/>
          </p:cNvSpPr>
          <p:nvPr/>
        </p:nvSpPr>
        <p:spPr bwMode="auto">
          <a:xfrm>
            <a:off x="4748209" y="333982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01"/>
          <p:cNvSpPr>
            <a:spLocks noChangeArrowheads="1"/>
          </p:cNvSpPr>
          <p:nvPr/>
        </p:nvSpPr>
        <p:spPr bwMode="auto">
          <a:xfrm>
            <a:off x="4824409" y="3339829"/>
            <a:ext cx="228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1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" name="Rectangle 102"/>
          <p:cNvSpPr>
            <a:spLocks noChangeArrowheads="1"/>
          </p:cNvSpPr>
          <p:nvPr/>
        </p:nvSpPr>
        <p:spPr bwMode="auto">
          <a:xfrm>
            <a:off x="4948234" y="3339829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03"/>
          <p:cNvSpPr>
            <a:spLocks noChangeArrowheads="1"/>
          </p:cNvSpPr>
          <p:nvPr/>
        </p:nvSpPr>
        <p:spPr bwMode="auto">
          <a:xfrm>
            <a:off x="3509959" y="3768454"/>
            <a:ext cx="1152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Makai ’08,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" name="Rectangle 104"/>
          <p:cNvSpPr>
            <a:spLocks noChangeArrowheads="1"/>
          </p:cNvSpPr>
          <p:nvPr/>
        </p:nvSpPr>
        <p:spPr bwMode="auto">
          <a:xfrm>
            <a:off x="4491034" y="3768454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Takazawa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05"/>
          <p:cNvSpPr>
            <a:spLocks noChangeArrowheads="1"/>
          </p:cNvSpPr>
          <p:nvPr/>
        </p:nvSpPr>
        <p:spPr bwMode="auto">
          <a:xfrm>
            <a:off x="5395909" y="37684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" name="Rectangle 106"/>
          <p:cNvSpPr>
            <a:spLocks noChangeArrowheads="1"/>
          </p:cNvSpPr>
          <p:nvPr/>
        </p:nvSpPr>
        <p:spPr bwMode="auto">
          <a:xfrm>
            <a:off x="3509959" y="39780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07"/>
          <p:cNvSpPr>
            <a:spLocks noChangeArrowheads="1"/>
          </p:cNvSpPr>
          <p:nvPr/>
        </p:nvSpPr>
        <p:spPr bwMode="auto">
          <a:xfrm>
            <a:off x="3576634" y="3978004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node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" name="Rectangle 108"/>
          <p:cNvSpPr>
            <a:spLocks noChangeArrowheads="1"/>
          </p:cNvSpPr>
          <p:nvPr/>
        </p:nvSpPr>
        <p:spPr bwMode="auto">
          <a:xfrm>
            <a:off x="3967159" y="397800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09"/>
          <p:cNvSpPr>
            <a:spLocks noChangeArrowheads="1"/>
          </p:cNvSpPr>
          <p:nvPr/>
        </p:nvSpPr>
        <p:spPr bwMode="auto">
          <a:xfrm>
            <a:off x="4043359" y="3978004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induced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Rectangle 110"/>
          <p:cNvSpPr>
            <a:spLocks noChangeArrowheads="1"/>
          </p:cNvSpPr>
          <p:nvPr/>
        </p:nvSpPr>
        <p:spPr bwMode="auto">
          <a:xfrm>
            <a:off x="4719634" y="3978004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11"/>
          <p:cNvSpPr>
            <a:spLocks noChangeArrowheads="1"/>
          </p:cNvSpPr>
          <p:nvPr/>
        </p:nvSpPr>
        <p:spPr bwMode="auto">
          <a:xfrm>
            <a:off x="3509959" y="4406629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2" name="Rectangle 112"/>
          <p:cNvSpPr>
            <a:spLocks noChangeArrowheads="1"/>
          </p:cNvSpPr>
          <p:nvPr/>
        </p:nvSpPr>
        <p:spPr bwMode="auto">
          <a:xfrm>
            <a:off x="4491034" y="4406629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’99,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13"/>
          <p:cNvSpPr>
            <a:spLocks noChangeArrowheads="1"/>
          </p:cNvSpPr>
          <p:nvPr/>
        </p:nvSpPr>
        <p:spPr bwMode="auto">
          <a:xfrm>
            <a:off x="4900609" y="4406629"/>
            <a:ext cx="619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" name="Rectangle 114"/>
          <p:cNvSpPr>
            <a:spLocks noChangeArrowheads="1"/>
          </p:cNvSpPr>
          <p:nvPr/>
        </p:nvSpPr>
        <p:spPr bwMode="auto">
          <a:xfrm>
            <a:off x="5472109" y="4406629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’01,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15"/>
          <p:cNvSpPr>
            <a:spLocks noChangeArrowheads="1"/>
          </p:cNvSpPr>
          <p:nvPr/>
        </p:nvSpPr>
        <p:spPr bwMode="auto">
          <a:xfrm>
            <a:off x="5881684" y="4406629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 ’05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17"/>
          <p:cNvSpPr>
            <a:spLocks noChangeArrowheads="1"/>
          </p:cNvSpPr>
          <p:nvPr/>
        </p:nvSpPr>
        <p:spPr bwMode="auto">
          <a:xfrm>
            <a:off x="1854197" y="4789216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Rectangle 118"/>
          <p:cNvSpPr>
            <a:spLocks noChangeArrowheads="1"/>
          </p:cNvSpPr>
          <p:nvPr/>
        </p:nvSpPr>
        <p:spPr bwMode="auto">
          <a:xfrm>
            <a:off x="2882897" y="478921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19"/>
          <p:cNvSpPr>
            <a:spLocks noChangeArrowheads="1"/>
          </p:cNvSpPr>
          <p:nvPr/>
        </p:nvSpPr>
        <p:spPr bwMode="auto">
          <a:xfrm>
            <a:off x="1854197" y="4998766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0" name="Rectangle 120"/>
          <p:cNvSpPr>
            <a:spLocks noChangeArrowheads="1"/>
          </p:cNvSpPr>
          <p:nvPr/>
        </p:nvSpPr>
        <p:spPr bwMode="auto">
          <a:xfrm>
            <a:off x="1920872" y="4998766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21"/>
          <p:cNvSpPr>
            <a:spLocks noChangeArrowheads="1"/>
          </p:cNvSpPr>
          <p:nvPr/>
        </p:nvSpPr>
        <p:spPr bwMode="auto">
          <a:xfrm>
            <a:off x="2158997" y="4998766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2" name="Rectangle 122"/>
          <p:cNvSpPr>
            <a:spLocks noChangeArrowheads="1"/>
          </p:cNvSpPr>
          <p:nvPr/>
        </p:nvSpPr>
        <p:spPr bwMode="auto">
          <a:xfrm>
            <a:off x="2235197" y="4998766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23"/>
          <p:cNvSpPr>
            <a:spLocks noChangeArrowheads="1"/>
          </p:cNvSpPr>
          <p:nvPr/>
        </p:nvSpPr>
        <p:spPr bwMode="auto">
          <a:xfrm>
            <a:off x="3509959" y="4789216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" name="Rectangle 124"/>
          <p:cNvSpPr>
            <a:spLocks noChangeArrowheads="1"/>
          </p:cNvSpPr>
          <p:nvPr/>
        </p:nvSpPr>
        <p:spPr bwMode="auto">
          <a:xfrm>
            <a:off x="4538659" y="478921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25"/>
          <p:cNvSpPr>
            <a:spLocks noChangeArrowheads="1"/>
          </p:cNvSpPr>
          <p:nvPr/>
        </p:nvSpPr>
        <p:spPr bwMode="auto">
          <a:xfrm>
            <a:off x="3509959" y="4989241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6" name="Rectangle 126"/>
          <p:cNvSpPr>
            <a:spLocks noChangeArrowheads="1"/>
          </p:cNvSpPr>
          <p:nvPr/>
        </p:nvSpPr>
        <p:spPr bwMode="auto">
          <a:xfrm>
            <a:off x="3576634" y="4998766"/>
            <a:ext cx="895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27"/>
          <p:cNvSpPr>
            <a:spLocks noChangeArrowheads="1"/>
          </p:cNvSpPr>
          <p:nvPr/>
        </p:nvSpPr>
        <p:spPr bwMode="auto">
          <a:xfrm>
            <a:off x="4367209" y="4998766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version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8" name="Rectangle 128"/>
          <p:cNvSpPr>
            <a:spLocks noChangeArrowheads="1"/>
          </p:cNvSpPr>
          <p:nvPr/>
        </p:nvSpPr>
        <p:spPr bwMode="auto">
          <a:xfrm>
            <a:off x="5014909" y="4998766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29"/>
          <p:cNvSpPr>
            <a:spLocks noChangeArrowheads="1"/>
          </p:cNvSpPr>
          <p:nvPr/>
        </p:nvSpPr>
        <p:spPr bwMode="auto">
          <a:xfrm>
            <a:off x="5253034" y="4998766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" name="Rectangle 130"/>
          <p:cNvSpPr>
            <a:spLocks noChangeArrowheads="1"/>
          </p:cNvSpPr>
          <p:nvPr/>
        </p:nvSpPr>
        <p:spPr bwMode="auto">
          <a:xfrm>
            <a:off x="5329234" y="4998766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31"/>
          <p:cNvSpPr>
            <a:spLocks noChangeArrowheads="1"/>
          </p:cNvSpPr>
          <p:nvPr/>
        </p:nvSpPr>
        <p:spPr bwMode="auto">
          <a:xfrm>
            <a:off x="3509959" y="5427391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B. 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2" name="Rectangle 132"/>
          <p:cNvSpPr>
            <a:spLocks noChangeArrowheads="1"/>
          </p:cNvSpPr>
          <p:nvPr/>
        </p:nvSpPr>
        <p:spPr bwMode="auto">
          <a:xfrm>
            <a:off x="4138609" y="5427391"/>
            <a:ext cx="1000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Kobayashi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33"/>
          <p:cNvSpPr>
            <a:spLocks noChangeArrowheads="1"/>
          </p:cNvSpPr>
          <p:nvPr/>
        </p:nvSpPr>
        <p:spPr bwMode="auto">
          <a:xfrm>
            <a:off x="5062534" y="542739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" name="Rectangle 134"/>
          <p:cNvSpPr>
            <a:spLocks noChangeArrowheads="1"/>
          </p:cNvSpPr>
          <p:nvPr/>
        </p:nvSpPr>
        <p:spPr bwMode="auto">
          <a:xfrm>
            <a:off x="3509959" y="5675041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35"/>
          <p:cNvSpPr>
            <a:spLocks noChangeArrowheads="1"/>
          </p:cNvSpPr>
          <p:nvPr/>
        </p:nvSpPr>
        <p:spPr bwMode="auto">
          <a:xfrm>
            <a:off x="3576634" y="5636941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6" name="Rectangle 136"/>
          <p:cNvSpPr>
            <a:spLocks noChangeArrowheads="1"/>
          </p:cNvSpPr>
          <p:nvPr/>
        </p:nvSpPr>
        <p:spPr bwMode="auto">
          <a:xfrm>
            <a:off x="4471984" y="5636941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37"/>
          <p:cNvSpPr>
            <a:spLocks noChangeArrowheads="1"/>
          </p:cNvSpPr>
          <p:nvPr/>
        </p:nvSpPr>
        <p:spPr bwMode="auto">
          <a:xfrm>
            <a:off x="5310184" y="563694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8" name="Rectangle 138"/>
          <p:cNvSpPr>
            <a:spLocks noChangeArrowheads="1"/>
          </p:cNvSpPr>
          <p:nvPr/>
        </p:nvSpPr>
        <p:spPr bwMode="auto">
          <a:xfrm>
            <a:off x="5624509" y="5636941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node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39"/>
          <p:cNvSpPr>
            <a:spLocks noChangeArrowheads="1"/>
          </p:cNvSpPr>
          <p:nvPr/>
        </p:nvSpPr>
        <p:spPr bwMode="auto">
          <a:xfrm>
            <a:off x="6015034" y="5636941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0" name="Rectangle 140"/>
          <p:cNvSpPr>
            <a:spLocks noChangeArrowheads="1"/>
          </p:cNvSpPr>
          <p:nvPr/>
        </p:nvSpPr>
        <p:spPr bwMode="auto">
          <a:xfrm>
            <a:off x="3509959" y="5856016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induced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41"/>
          <p:cNvSpPr>
            <a:spLocks noChangeArrowheads="1"/>
          </p:cNvSpPr>
          <p:nvPr/>
        </p:nvSpPr>
        <p:spPr bwMode="auto">
          <a:xfrm>
            <a:off x="4186234" y="5856016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2" name="Rectangle 142"/>
          <p:cNvSpPr>
            <a:spLocks noChangeArrowheads="1"/>
          </p:cNvSpPr>
          <p:nvPr/>
        </p:nvSpPr>
        <p:spPr bwMode="auto">
          <a:xfrm>
            <a:off x="3509959" y="6284641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43"/>
          <p:cNvSpPr>
            <a:spLocks noChangeArrowheads="1"/>
          </p:cNvSpPr>
          <p:nvPr/>
        </p:nvSpPr>
        <p:spPr bwMode="auto">
          <a:xfrm>
            <a:off x="4491034" y="6284641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" name="Rectangle 144"/>
          <p:cNvSpPr>
            <a:spLocks noChangeArrowheads="1"/>
          </p:cNvSpPr>
          <p:nvPr/>
        </p:nvSpPr>
        <p:spPr bwMode="auto">
          <a:xfrm>
            <a:off x="4862509" y="6284641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Li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45"/>
          <p:cNvSpPr>
            <a:spLocks noChangeArrowheads="1"/>
          </p:cNvSpPr>
          <p:nvPr/>
        </p:nvSpPr>
        <p:spPr bwMode="auto">
          <a:xfrm>
            <a:off x="5091109" y="628464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’11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6" name="Rectangle 146"/>
          <p:cNvSpPr>
            <a:spLocks noChangeArrowheads="1"/>
          </p:cNvSpPr>
          <p:nvPr/>
        </p:nvSpPr>
        <p:spPr bwMode="auto">
          <a:xfrm>
            <a:off x="6750047" y="4789216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47"/>
          <p:cNvSpPr>
            <a:spLocks noChangeArrowheads="1"/>
          </p:cNvSpPr>
          <p:nvPr/>
        </p:nvSpPr>
        <p:spPr bwMode="auto">
          <a:xfrm>
            <a:off x="7731122" y="4789216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" name="Rectangle 148"/>
          <p:cNvSpPr>
            <a:spLocks noChangeArrowheads="1"/>
          </p:cNvSpPr>
          <p:nvPr/>
        </p:nvSpPr>
        <p:spPr bwMode="auto">
          <a:xfrm>
            <a:off x="8102597" y="4789216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Li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49"/>
          <p:cNvSpPr>
            <a:spLocks noChangeArrowheads="1"/>
          </p:cNvSpPr>
          <p:nvPr/>
        </p:nvSpPr>
        <p:spPr bwMode="auto">
          <a:xfrm>
            <a:off x="8359772" y="4789216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’07,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0" name="Rectangle 150"/>
          <p:cNvSpPr>
            <a:spLocks noChangeArrowheads="1"/>
          </p:cNvSpPr>
          <p:nvPr/>
        </p:nvSpPr>
        <p:spPr bwMode="auto">
          <a:xfrm>
            <a:off x="6773859" y="4998766"/>
            <a:ext cx="1000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Kobayashi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51"/>
          <p:cNvSpPr>
            <a:spLocks noChangeArrowheads="1"/>
          </p:cNvSpPr>
          <p:nvPr/>
        </p:nvSpPr>
        <p:spPr bwMode="auto">
          <a:xfrm>
            <a:off x="7688259" y="499876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2" name="Rectangle 152"/>
          <p:cNvSpPr>
            <a:spLocks noChangeArrowheads="1"/>
          </p:cNvSpPr>
          <p:nvPr/>
        </p:nvSpPr>
        <p:spPr bwMode="auto">
          <a:xfrm>
            <a:off x="6773859" y="5246416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53"/>
          <p:cNvSpPr>
            <a:spLocks noChangeArrowheads="1"/>
          </p:cNvSpPr>
          <p:nvPr/>
        </p:nvSpPr>
        <p:spPr bwMode="auto">
          <a:xfrm>
            <a:off x="6840534" y="5208316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" name="Rectangle 154"/>
          <p:cNvSpPr>
            <a:spLocks noChangeArrowheads="1"/>
          </p:cNvSpPr>
          <p:nvPr/>
        </p:nvSpPr>
        <p:spPr bwMode="auto">
          <a:xfrm>
            <a:off x="7735884" y="5208316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55"/>
          <p:cNvSpPr>
            <a:spLocks noChangeArrowheads="1"/>
          </p:cNvSpPr>
          <p:nvPr/>
        </p:nvSpPr>
        <p:spPr bwMode="auto">
          <a:xfrm>
            <a:off x="6773859" y="541786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6" name="Rectangle 156"/>
          <p:cNvSpPr>
            <a:spLocks noChangeArrowheads="1"/>
          </p:cNvSpPr>
          <p:nvPr/>
        </p:nvSpPr>
        <p:spPr bwMode="auto">
          <a:xfrm>
            <a:off x="7088184" y="5417866"/>
            <a:ext cx="733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general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7745409" y="5417866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" name="Téglalap 177"/>
          <p:cNvSpPr/>
          <p:nvPr/>
        </p:nvSpPr>
        <p:spPr>
          <a:xfrm>
            <a:off x="6229255" y="2073202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  <a:latin typeface="Comic Sans MS" pitchFamily="66" charset="0"/>
              </a:rPr>
              <a:t>◊</a:t>
            </a:r>
            <a:endParaRPr lang="hu-HU" sz="1400" dirty="0">
              <a:solidFill>
                <a:srgbClr val="FF0000"/>
              </a:solidFill>
            </a:endParaRPr>
          </a:p>
        </p:txBody>
      </p:sp>
      <p:cxnSp>
        <p:nvCxnSpPr>
          <p:cNvPr id="180" name="Egyenes összekötő 179"/>
          <p:cNvCxnSpPr/>
          <p:nvPr/>
        </p:nvCxnSpPr>
        <p:spPr>
          <a:xfrm>
            <a:off x="6634158" y="165725"/>
            <a:ext cx="9526" cy="6359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gyenes összekötő 188"/>
          <p:cNvCxnSpPr/>
          <p:nvPr/>
        </p:nvCxnSpPr>
        <p:spPr>
          <a:xfrm>
            <a:off x="415922" y="1333229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192"/>
          <p:cNvCxnSpPr/>
          <p:nvPr/>
        </p:nvCxnSpPr>
        <p:spPr>
          <a:xfrm>
            <a:off x="376234" y="3111229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gyenes összekötő 193"/>
          <p:cNvCxnSpPr>
            <a:endCxn id="169" idx="0"/>
          </p:cNvCxnSpPr>
          <p:nvPr/>
        </p:nvCxnSpPr>
        <p:spPr>
          <a:xfrm>
            <a:off x="376234" y="4779692"/>
            <a:ext cx="8207376" cy="95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gyenes összekötő 198"/>
          <p:cNvCxnSpPr/>
          <p:nvPr/>
        </p:nvCxnSpPr>
        <p:spPr>
          <a:xfrm>
            <a:off x="1726305" y="159831"/>
            <a:ext cx="9526" cy="64144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gyenes összekötő 199"/>
          <p:cNvCxnSpPr/>
          <p:nvPr/>
        </p:nvCxnSpPr>
        <p:spPr>
          <a:xfrm>
            <a:off x="3368684" y="250553"/>
            <a:ext cx="9526" cy="6359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Lekerekített téglalap 201"/>
          <p:cNvSpPr/>
          <p:nvPr/>
        </p:nvSpPr>
        <p:spPr>
          <a:xfrm>
            <a:off x="3386928" y="3112700"/>
            <a:ext cx="3247230" cy="1691671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70000"/>
              </a:lnSpc>
              <a:buNone/>
            </a:pP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Frank ‘03, Makai ‘07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-free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t-matchings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bipartite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graphs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in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b="1" dirty="0" err="1" smtClean="0">
                <a:latin typeface="Comic Sans MS" pitchFamily="66" charset="0"/>
              </a:rPr>
              <a:t>bipartite</a:t>
            </a:r>
            <a:r>
              <a:rPr lang="hu-HU" b="1" dirty="0" smtClean="0">
                <a:latin typeface="Comic Sans MS" pitchFamily="66" charset="0"/>
              </a:rPr>
              <a:t> </a:t>
            </a:r>
            <a:r>
              <a:rPr lang="hu-HU" b="1" dirty="0" err="1" smtClean="0">
                <a:latin typeface="Comic Sans MS" pitchFamily="66" charset="0"/>
              </a:rPr>
              <a:t>graphs</a:t>
            </a:r>
            <a:endParaRPr lang="hu-HU" b="1" dirty="0" smtClean="0">
              <a:latin typeface="Comic Sans MS" pitchFamily="66" charset="0"/>
            </a:endParaRPr>
          </a:p>
        </p:txBody>
      </p:sp>
      <p:sp>
        <p:nvSpPr>
          <p:cNvPr id="203" name="Lekerekített téglalap 202"/>
          <p:cNvSpPr/>
          <p:nvPr/>
        </p:nvSpPr>
        <p:spPr>
          <a:xfrm>
            <a:off x="3378210" y="4789216"/>
            <a:ext cx="5267312" cy="1785043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B. and Végh ’09,</a:t>
            </a:r>
          </a:p>
          <a:p>
            <a:pPr>
              <a:buNone/>
            </a:pP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Kobayashi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Yin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’11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 and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+1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-free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t-matchings</a:t>
            </a:r>
            <a:r>
              <a:rPr lang="hu-HU" sz="1600" dirty="0" smtClean="0"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degree-bounded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graphs</a:t>
            </a:r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87" name="Egyenes összekötő 186"/>
          <p:cNvCxnSpPr/>
          <p:nvPr/>
        </p:nvCxnSpPr>
        <p:spPr>
          <a:xfrm>
            <a:off x="6653210" y="3111229"/>
            <a:ext cx="1930400" cy="1677987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gyenes összekötő 187"/>
          <p:cNvCxnSpPr/>
          <p:nvPr/>
        </p:nvCxnSpPr>
        <p:spPr>
          <a:xfrm flipV="1">
            <a:off x="6653210" y="3152504"/>
            <a:ext cx="1930400" cy="1577975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202" grpId="0" animBg="1"/>
      <p:bldP spid="203" grpId="0" animBg="1"/>
      <p:bldP spid="203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jump_dog_2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647564" y="198537"/>
            <a:ext cx="4762500" cy="3562350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686590" y="3760887"/>
            <a:ext cx="5446948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systems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systems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400" dirty="0" smtClean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For x</a:t>
            </a:r>
            <a:r>
              <a:rPr lang="hu-HU" sz="1800" dirty="0" smtClean="0">
                <a:latin typeface="Comic Sans MS" pitchFamily="66" charset="0"/>
              </a:rPr>
              <a:t>,</a:t>
            </a:r>
            <a:r>
              <a:rPr lang="en-US" sz="1800" dirty="0" smtClean="0">
                <a:latin typeface="Comic Sans MS" pitchFamily="66" charset="0"/>
              </a:rPr>
              <a:t>y</a:t>
            </a:r>
            <a:r>
              <a:rPr lang="el-GR" sz="1800" dirty="0" smtClean="0">
                <a:latin typeface="Comic Sans MS" pitchFamily="66" charset="0"/>
                <a:ea typeface="Cambria Math"/>
              </a:rPr>
              <a:t>∈</a:t>
            </a:r>
            <a:r>
              <a:rPr lang="en-US" sz="1800" b="1" dirty="0" smtClean="0">
                <a:latin typeface="Comic Sans MS" pitchFamily="66" charset="0"/>
              </a:rPr>
              <a:t>Z</a:t>
            </a:r>
            <a:r>
              <a:rPr lang="hu-HU" sz="1800" baseline="30000" dirty="0" smtClean="0">
                <a:latin typeface="Comic Sans MS" pitchFamily="66" charset="0"/>
              </a:rPr>
              <a:t>V</a:t>
            </a:r>
            <a:r>
              <a:rPr lang="en-US" sz="1800" dirty="0" smtClean="0">
                <a:latin typeface="Comic Sans MS" pitchFamily="66" charset="0"/>
              </a:rPr>
              <a:t>, a vector s</a:t>
            </a:r>
            <a:r>
              <a:rPr lang="el-GR" sz="1800" dirty="0" smtClean="0">
                <a:latin typeface="Comic Sans MS" pitchFamily="66" charset="0"/>
                <a:ea typeface="Cambria Math"/>
              </a:rPr>
              <a:t> ∈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Z</a:t>
            </a:r>
            <a:r>
              <a:rPr lang="hu-HU" sz="1800" baseline="30000" dirty="0" smtClean="0">
                <a:latin typeface="Comic Sans MS" pitchFamily="66" charset="0"/>
              </a:rPr>
              <a:t>V</a:t>
            </a:r>
            <a:r>
              <a:rPr lang="en-US" sz="1800" dirty="0" smtClean="0">
                <a:latin typeface="Comic Sans MS" pitchFamily="66" charset="0"/>
              </a:rPr>
              <a:t> is an </a:t>
            </a:r>
            <a:r>
              <a:rPr lang="en-US" sz="1800" dirty="0" smtClean="0">
                <a:solidFill>
                  <a:schemeClr val="accent3"/>
                </a:solidFill>
                <a:latin typeface="Comic Sans MS" pitchFamily="66" charset="0"/>
              </a:rPr>
              <a:t>(x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,</a:t>
            </a:r>
            <a:r>
              <a:rPr lang="en-US" sz="1800" dirty="0" smtClean="0">
                <a:solidFill>
                  <a:schemeClr val="accent3"/>
                </a:solidFill>
                <a:latin typeface="Comic Sans MS" pitchFamily="66" charset="0"/>
              </a:rPr>
              <a:t>y)-increment</a:t>
            </a:r>
            <a:r>
              <a:rPr lang="en-US" sz="1800" dirty="0" smtClean="0">
                <a:latin typeface="Comic Sans MS" pitchFamily="66" charset="0"/>
              </a:rPr>
              <a:t> if</a:t>
            </a:r>
            <a:endParaRPr lang="hu-HU" sz="1800" dirty="0" smtClean="0">
              <a:latin typeface="Comic Sans MS" pitchFamily="66" charset="0"/>
            </a:endParaRPr>
          </a:p>
          <a:p>
            <a:r>
              <a:rPr lang="hu-HU" sz="1800" dirty="0" smtClean="0">
                <a:latin typeface="Comic Sans MS" pitchFamily="66" charset="0"/>
              </a:rPr>
              <a:t>x(u) &lt; y(u) and s =(0,…,</a:t>
            </a:r>
            <a:r>
              <a:rPr lang="hu-HU" sz="1800" dirty="0" err="1" smtClean="0">
                <a:latin typeface="Comic Sans MS" pitchFamily="66" charset="0"/>
              </a:rPr>
              <a:t>0</a:t>
            </a:r>
            <a:r>
              <a:rPr lang="hu-HU" sz="1800" dirty="0" smtClean="0">
                <a:latin typeface="Comic Sans MS" pitchFamily="66" charset="0"/>
              </a:rPr>
              <a:t>,1,0,…,</a:t>
            </a:r>
            <a:r>
              <a:rPr lang="hu-HU" sz="1800" dirty="0" err="1" smtClean="0">
                <a:latin typeface="Comic Sans MS" pitchFamily="66" charset="0"/>
              </a:rPr>
              <a:t>0</a:t>
            </a:r>
            <a:r>
              <a:rPr lang="hu-HU" sz="1800" dirty="0" smtClean="0">
                <a:latin typeface="Comic Sans MS" pitchFamily="66" charset="0"/>
              </a:rPr>
              <a:t>)= </a:t>
            </a:r>
            <a:r>
              <a:rPr lang="el-GR" sz="1800" dirty="0" smtClean="0">
                <a:ea typeface="Cambria Math"/>
                <a:cs typeface="Arial" pitchFamily="34" charset="0"/>
              </a:rPr>
              <a:t>χ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u</a:t>
            </a:r>
            <a:r>
              <a:rPr lang="hu-HU" sz="1800" dirty="0" smtClean="0">
                <a:latin typeface="Comic Sans MS" pitchFamily="66" charset="0"/>
              </a:rPr>
              <a:t>, </a:t>
            </a:r>
            <a:r>
              <a:rPr lang="hu-HU" sz="1800" dirty="0" err="1" smtClean="0">
                <a:latin typeface="Comic Sans MS" pitchFamily="66" charset="0"/>
              </a:rPr>
              <a:t>or</a:t>
            </a: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r>
              <a:rPr lang="hu-HU" sz="1800" dirty="0" smtClean="0">
                <a:latin typeface="Comic Sans MS" pitchFamily="66" charset="0"/>
              </a:rPr>
              <a:t>x(u) &gt; y(u) and s =(0,…,</a:t>
            </a:r>
            <a:r>
              <a:rPr lang="hu-HU" sz="1800" dirty="0" err="1" smtClean="0">
                <a:latin typeface="Comic Sans MS" pitchFamily="66" charset="0"/>
              </a:rPr>
              <a:t>0</a:t>
            </a:r>
            <a:r>
              <a:rPr lang="hu-HU" sz="1800" dirty="0" smtClean="0">
                <a:latin typeface="Comic Sans MS" pitchFamily="66" charset="0"/>
              </a:rPr>
              <a:t>,-1,0,…,</a:t>
            </a:r>
            <a:r>
              <a:rPr lang="hu-HU" sz="1800" dirty="0" err="1" smtClean="0">
                <a:latin typeface="Comic Sans MS" pitchFamily="66" charset="0"/>
              </a:rPr>
              <a:t>0</a:t>
            </a:r>
            <a:r>
              <a:rPr lang="hu-HU" sz="1800" dirty="0" smtClean="0">
                <a:latin typeface="Comic Sans MS" pitchFamily="66" charset="0"/>
              </a:rPr>
              <a:t>)= -</a:t>
            </a:r>
            <a:r>
              <a:rPr lang="el-GR" sz="1800" dirty="0" smtClean="0">
                <a:ea typeface="Cambria Math"/>
              </a:rPr>
              <a:t>χ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u </a:t>
            </a:r>
          </a:p>
          <a:p>
            <a:pPr>
              <a:buNone/>
            </a:pPr>
            <a:r>
              <a:rPr lang="hu-HU" sz="1800" dirty="0" err="1" smtClean="0">
                <a:latin typeface="Comic Sans MS" pitchFamily="66" charset="0"/>
              </a:rPr>
              <a:t>for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some</a:t>
            </a:r>
            <a:r>
              <a:rPr lang="hu-HU" sz="1800" dirty="0" smtClean="0">
                <a:latin typeface="Comic Sans MS" pitchFamily="66" charset="0"/>
              </a:rPr>
              <a:t> u </a:t>
            </a:r>
            <a:r>
              <a:rPr lang="el-GR" sz="18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V</a:t>
            </a:r>
            <a:r>
              <a:rPr lang="hu-HU" sz="1800" dirty="0" smtClean="0">
                <a:latin typeface="Comic Sans MS" pitchFamily="66" charset="0"/>
              </a:rPr>
              <a:t>.</a:t>
            </a:r>
            <a:endParaRPr lang="hu-HU" sz="1800" dirty="0">
              <a:latin typeface="Comic Sans MS" pitchFamily="66" charset="0"/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539552" y="3147816"/>
            <a:ext cx="8064896" cy="1547618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ambria Math"/>
                <a:ea typeface="Cambria Math"/>
              </a:rPr>
              <a:t>⊆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r>
              <a:rPr lang="hu-HU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is a 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jump system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if it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satisfies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sz="1400" b="1" dirty="0" smtClean="0">
                <a:solidFill>
                  <a:schemeClr val="tx1"/>
                </a:solidFill>
                <a:latin typeface="Comic Sans MS" pitchFamily="66" charset="0"/>
              </a:rPr>
              <a:t>(2-STEP)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For any 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 and for any (x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s with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∉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there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exists an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t such that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x+s+t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79779" y="2926478"/>
            <a:ext cx="4251278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Bouchet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Cunningham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39552" y="5069172"/>
            <a:ext cx="8064896" cy="1547618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ambria Math"/>
                <a:ea typeface="Cambria Math"/>
              </a:rPr>
              <a:t>⊆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r>
              <a:rPr lang="hu-HU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is a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constant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parity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jump system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if it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satisfies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(EXC) 	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For any 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 and for any (x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s there exists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an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t such that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x+s+t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y-s-t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279778" y="4847834"/>
            <a:ext cx="1562669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Ív 7"/>
          <p:cNvSpPr/>
          <p:nvPr/>
        </p:nvSpPr>
        <p:spPr>
          <a:xfrm flipV="1">
            <a:off x="3402939" y="1737567"/>
            <a:ext cx="216024" cy="180019"/>
          </a:xfrm>
          <a:prstGeom prst="arc">
            <a:avLst>
              <a:gd name="adj1" fmla="val 106045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Ív 8"/>
          <p:cNvSpPr/>
          <p:nvPr/>
        </p:nvSpPr>
        <p:spPr>
          <a:xfrm flipV="1">
            <a:off x="3472212" y="2388730"/>
            <a:ext cx="216024" cy="180019"/>
          </a:xfrm>
          <a:prstGeom prst="arc">
            <a:avLst>
              <a:gd name="adj1" fmla="val 106045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3442317" y="2521242"/>
            <a:ext cx="25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359189" y="1866909"/>
            <a:ext cx="25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Examples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Base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family</a:t>
            </a:r>
            <a:endParaRPr lang="hu-HU" sz="2000" b="1" dirty="0" smtClean="0">
              <a:solidFill>
                <a:schemeClr val="tx2"/>
              </a:solidFill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hu-HU" sz="1800" dirty="0" smtClean="0">
                <a:latin typeface="Comic Sans MS" pitchFamily="66" charset="0"/>
                <a:ea typeface="Cambria Math"/>
              </a:rPr>
              <a:t>	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For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a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matroid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M, </a:t>
            </a:r>
            <a:r>
              <a:rPr lang="hu-HU" sz="1800" dirty="0" smtClean="0">
                <a:latin typeface="Comic Sans MS" pitchFamily="66" charset="0"/>
              </a:rPr>
              <a:t>J:={</a:t>
            </a:r>
            <a:r>
              <a:rPr lang="el-GR" sz="1800" dirty="0" smtClean="0">
                <a:latin typeface="Cambria Math"/>
                <a:ea typeface="Cambria Math"/>
              </a:rPr>
              <a:t>χ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B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: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B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dirty="0" smtClean="0">
                <a:latin typeface="Cambria Math"/>
                <a:ea typeface="Cambria Math"/>
              </a:rPr>
              <a:t>𝓑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M</a:t>
            </a:r>
            <a:r>
              <a:rPr lang="hu-HU" sz="1800" dirty="0" smtClean="0">
                <a:latin typeface="Comic Sans MS" pitchFamily="66" charset="0"/>
              </a:rPr>
              <a:t>} is a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constant-parity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jump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system</a:t>
            </a:r>
            <a:r>
              <a:rPr lang="hu-HU" sz="1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Font typeface="+mj-lt"/>
              <a:buAutoNum type="arabicPeriod" startAt="2"/>
            </a:pP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sz="2000" b="1" dirty="0" err="1" smtClean="0">
                <a:solidFill>
                  <a:schemeClr val="tx2"/>
                </a:solidFill>
                <a:latin typeface="Comic Sans MS" pitchFamily="66" charset="0"/>
              </a:rPr>
              <a:t>egree</a:t>
            </a: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 sequences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 I.</a:t>
            </a:r>
          </a:p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	The </a:t>
            </a:r>
            <a:r>
              <a:rPr lang="hu-HU" sz="1800" dirty="0" err="1" smtClean="0">
                <a:latin typeface="Comic Sans MS" pitchFamily="66" charset="0"/>
              </a:rPr>
              <a:t>degree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sequences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of all </a:t>
            </a:r>
            <a:r>
              <a:rPr lang="en-US" sz="1800" dirty="0" err="1" smtClean="0">
                <a:latin typeface="Comic Sans MS" pitchFamily="66" charset="0"/>
              </a:rPr>
              <a:t>subgraphs</a:t>
            </a:r>
            <a:r>
              <a:rPr lang="en-US" sz="1800" dirty="0" smtClean="0">
                <a:latin typeface="Comic Sans MS" pitchFamily="66" charset="0"/>
              </a:rPr>
              <a:t> in an undirected graph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form</a:t>
            </a:r>
            <a:r>
              <a:rPr lang="hu-HU" sz="1800" dirty="0" smtClean="0">
                <a:latin typeface="Comic Sans MS" pitchFamily="66" charset="0"/>
              </a:rPr>
              <a:t> a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constant-parity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jump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system</a:t>
            </a:r>
            <a:r>
              <a:rPr lang="hu-HU" sz="1800" dirty="0" smtClean="0">
                <a:latin typeface="Comic Sans MS" pitchFamily="66" charset="0"/>
              </a:rPr>
              <a:t>.</a:t>
            </a:r>
          </a:p>
          <a:p>
            <a:pPr>
              <a:buFont typeface="+mj-lt"/>
              <a:buAutoNum type="arabicPeriod" startAt="2"/>
            </a:pPr>
            <a:endParaRPr lang="hu-HU" sz="1800" dirty="0" smtClean="0">
              <a:latin typeface="Comic Sans MS" pitchFamily="66" charset="0"/>
            </a:endParaRPr>
          </a:p>
          <a:p>
            <a:pPr>
              <a:buFont typeface="+mj-lt"/>
              <a:buAutoNum type="arabicPeriod" startAt="3"/>
            </a:pP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Hyperplanes</a:t>
            </a:r>
            <a:endParaRPr lang="hu-H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	</a:t>
            </a:r>
            <a:r>
              <a:rPr lang="hu-HU" sz="1800" dirty="0" err="1" smtClean="0">
                <a:latin typeface="Comic Sans MS" pitchFamily="66" charset="0"/>
              </a:rPr>
              <a:t>Let</a:t>
            </a:r>
            <a:r>
              <a:rPr lang="hu-HU" sz="1800" dirty="0" smtClean="0">
                <a:latin typeface="Comic Sans MS" pitchFamily="66" charset="0"/>
              </a:rPr>
              <a:t> a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∈{-1,0,1}</a:t>
            </a:r>
            <a:r>
              <a:rPr lang="hu-HU" sz="1800" baseline="30000" dirty="0" smtClean="0">
                <a:latin typeface="Comic Sans MS" pitchFamily="66" charset="0"/>
                <a:ea typeface="Cambria Math"/>
              </a:rPr>
              <a:t>S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,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let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b∈</a:t>
            </a:r>
            <a:r>
              <a:rPr lang="hu-HU" sz="1800" b="1" dirty="0" smtClean="0">
                <a:latin typeface="Comic Sans MS" pitchFamily="66" charset="0"/>
                <a:ea typeface="Cambria Math"/>
              </a:rPr>
              <a:t>Z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, and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let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J={x∈</a:t>
            </a:r>
            <a:r>
              <a:rPr lang="hu-HU" sz="1800" b="1" dirty="0" smtClean="0">
                <a:latin typeface="Comic Sans MS" pitchFamily="66" charset="0"/>
                <a:ea typeface="Cambria Math"/>
              </a:rPr>
              <a:t>Z</a:t>
            </a:r>
            <a:r>
              <a:rPr lang="hu-HU" sz="1800" baseline="30000" dirty="0" smtClean="0">
                <a:latin typeface="Comic Sans MS" pitchFamily="66" charset="0"/>
                <a:ea typeface="Cambria Math"/>
              </a:rPr>
              <a:t>S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: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ax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=b}.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Then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J is a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jump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system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.</a:t>
            </a:r>
            <a:r>
              <a:rPr lang="hu-HU" sz="1600" dirty="0" smtClean="0">
                <a:latin typeface="Comic Sans MS" pitchFamily="66" charset="0"/>
                <a:ea typeface="Cambria Math"/>
              </a:rPr>
              <a:t>  </a:t>
            </a:r>
            <a:endParaRPr lang="hu-HU" sz="1600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Font typeface="+mj-lt"/>
              <a:buAutoNum type="arabicPeriod" startAt="2"/>
            </a:pPr>
            <a:endParaRPr lang="hu-HU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Examples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4"/>
            </a:pP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Degree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sequences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 II.</a:t>
            </a:r>
          </a:p>
          <a:p>
            <a:pPr>
              <a:buNone/>
            </a:pPr>
            <a:r>
              <a:rPr lang="hu-HU" sz="1800" b="1" dirty="0" smtClean="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hu-HU" sz="1800" dirty="0" err="1" smtClean="0">
                <a:latin typeface="Comic Sans MS" pitchFamily="66" charset="0"/>
              </a:rPr>
              <a:t>Degree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sequences of C</a:t>
            </a:r>
            <a:r>
              <a:rPr lang="hu-HU" sz="1800" baseline="-25000" dirty="0" smtClean="0">
                <a:latin typeface="Comic Sans MS" pitchFamily="66" charset="0"/>
              </a:rPr>
              <a:t>(</a:t>
            </a:r>
            <a:r>
              <a:rPr lang="en-US" sz="1800" baseline="-25000" dirty="0" smtClean="0">
                <a:latin typeface="Comic Sans MS" pitchFamily="66" charset="0"/>
              </a:rPr>
              <a:t>≤</a:t>
            </a:r>
            <a:r>
              <a:rPr lang="hu-HU" sz="1800" baseline="-25000" dirty="0" smtClean="0">
                <a:latin typeface="Comic Sans MS" pitchFamily="66" charset="0"/>
              </a:rPr>
              <a:t>)k</a:t>
            </a:r>
            <a:r>
              <a:rPr lang="en-US" sz="1800" dirty="0" smtClean="0">
                <a:latin typeface="Comic Sans MS" pitchFamily="66" charset="0"/>
              </a:rPr>
              <a:t>-free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2-matchings </a:t>
            </a:r>
            <a:r>
              <a:rPr lang="hu-HU" sz="1800" dirty="0" err="1" smtClean="0">
                <a:latin typeface="Comic Sans MS" pitchFamily="66" charset="0"/>
              </a:rPr>
              <a:t>form</a:t>
            </a:r>
            <a:r>
              <a:rPr lang="en-US" sz="1800" dirty="0" smtClean="0">
                <a:latin typeface="Comic Sans MS" pitchFamily="66" charset="0"/>
              </a:rPr>
              <a:t> a jump system for </a:t>
            </a:r>
            <a:r>
              <a:rPr lang="hu-HU" sz="1800" dirty="0" smtClean="0">
                <a:latin typeface="Comic Sans MS" pitchFamily="66" charset="0"/>
              </a:rPr>
              <a:t>k</a:t>
            </a:r>
            <a:r>
              <a:rPr lang="en-US" sz="1800" dirty="0" smtClean="0">
                <a:latin typeface="Comic Sans MS" pitchFamily="66" charset="0"/>
              </a:rPr>
              <a:t>≤3, but not </a:t>
            </a:r>
            <a:r>
              <a:rPr lang="hu-HU" sz="1800" dirty="0" err="1" smtClean="0">
                <a:latin typeface="Comic Sans MS" pitchFamily="66" charset="0"/>
              </a:rPr>
              <a:t>for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hu-HU" sz="1800" dirty="0" smtClean="0">
                <a:latin typeface="Comic Sans MS" pitchFamily="66" charset="0"/>
              </a:rPr>
              <a:t>k≥</a:t>
            </a:r>
            <a:r>
              <a:rPr lang="en-US" sz="1800" dirty="0" smtClean="0">
                <a:latin typeface="Comic Sans MS" pitchFamily="66" charset="0"/>
              </a:rPr>
              <a:t>5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hu-HU" sz="1800" dirty="0" err="1" smtClean="0">
                <a:solidFill>
                  <a:srgbClr val="FF0000"/>
                </a:solidFill>
                <a:latin typeface="Comic Sans MS" pitchFamily="66" charset="0"/>
              </a:rPr>
              <a:t>Cunningham</a:t>
            </a:r>
            <a:r>
              <a:rPr lang="hu-HU" sz="1800" dirty="0" smtClean="0">
                <a:solidFill>
                  <a:srgbClr val="FF0000"/>
                </a:solidFill>
                <a:latin typeface="Comic Sans MS" pitchFamily="66" charset="0"/>
              </a:rPr>
              <a:t> ‘02)</a:t>
            </a:r>
            <a:r>
              <a:rPr lang="hu-HU" sz="1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u-HU" sz="1600" b="1" dirty="0" err="1" smtClean="0">
                <a:solidFill>
                  <a:srgbClr val="FF0000"/>
                </a:solidFill>
                <a:latin typeface="Comic Sans MS" pitchFamily="66" charset="0"/>
              </a:rPr>
              <a:t>Special</a:t>
            </a:r>
            <a:r>
              <a:rPr lang="hu-HU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rgbClr val="FF0000"/>
                </a:solidFill>
                <a:latin typeface="Comic Sans MS" pitchFamily="66" charset="0"/>
              </a:rPr>
              <a:t>cases</a:t>
            </a:r>
            <a:r>
              <a:rPr lang="hu-HU" sz="16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Cunningham’s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conjecture</a:t>
            </a:r>
            <a:endParaRPr lang="hu-HU" sz="16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hu-HU" sz="1600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solidFill>
                  <a:schemeClr val="tx2"/>
                </a:solidFill>
                <a:latin typeface="Comic Sans MS" pitchFamily="66" charset="0"/>
              </a:rPr>
              <a:t>+1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- and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hu-HU" sz="1600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solidFill>
                  <a:schemeClr val="tx2"/>
                </a:solidFill>
                <a:latin typeface="Comic Sans MS" pitchFamily="66" charset="0"/>
              </a:rPr>
              <a:t>,t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-free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t-matchings</a:t>
            </a:r>
            <a:endParaRPr lang="hu-HU" sz="1600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621904" y="2494316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degree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sequences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baseline="-25000" dirty="0" smtClean="0">
                <a:solidFill>
                  <a:schemeClr val="tx1"/>
                </a:solidFill>
                <a:latin typeface="Comic Sans MS" pitchFamily="66" charset="0"/>
              </a:rPr>
              <a:t>≤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)4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-free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2-matching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jump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system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387927" y="2272979"/>
            <a:ext cx="365289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Conjecture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Cunningham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‘02)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21904" y="3772025"/>
            <a:ext cx="8064896" cy="12411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Let H be a set of connected t-regular graphs.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degree sequences of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H-free t-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matchings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form a jump system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any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graph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G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if and only if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every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member of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is a complete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partite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graph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457200" y="3563130"/>
            <a:ext cx="5331567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Szabó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Takazawa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‘12)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rtalom helye 23"/>
          <p:cNvGraphicFramePr>
            <a:graphicFrameLocks noGrp="1"/>
          </p:cNvGraphicFramePr>
          <p:nvPr>
            <p:ph idx="1"/>
          </p:nvPr>
        </p:nvGraphicFramePr>
        <p:xfrm>
          <a:off x="415922" y="250553"/>
          <a:ext cx="8229600" cy="6323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191"/>
                <a:gridCol w="1643481"/>
                <a:gridCol w="3240360"/>
                <a:gridCol w="2026568"/>
              </a:tblGrid>
              <a:tr h="1090215">
                <a:tc>
                  <a:txBody>
                    <a:bodyPr/>
                    <a:lstStyle/>
                    <a:p>
                      <a:pPr algn="ctr"/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k≥5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k=4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k=3</a:t>
                      </a:r>
                      <a:endParaRPr lang="hu-HU" sz="2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1767013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General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baseline="0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Bipartite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hu-HU" sz="1400" b="1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10294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Subcubic</a:t>
                      </a:r>
                      <a:endParaRPr lang="hu-HU" sz="20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1" dirty="0" smtClean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sz="1400" b="0" dirty="0">
                        <a:solidFill>
                          <a:schemeClr val="tx2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1854197" y="1333229"/>
            <a:ext cx="1209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Papadimitriu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39"/>
          <p:cNvSpPr>
            <a:spLocks noChangeArrowheads="1"/>
          </p:cNvSpPr>
          <p:nvPr/>
        </p:nvSpPr>
        <p:spPr bwMode="auto">
          <a:xfrm>
            <a:off x="2959097" y="1333229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’80,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1854197" y="154277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41"/>
          <p:cNvSpPr>
            <a:spLocks noChangeArrowheads="1"/>
          </p:cNvSpPr>
          <p:nvPr/>
        </p:nvSpPr>
        <p:spPr bwMode="auto">
          <a:xfrm>
            <a:off x="2882897" y="1542779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2920997" y="1542779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43"/>
          <p:cNvSpPr>
            <a:spLocks noChangeArrowheads="1"/>
          </p:cNvSpPr>
          <p:nvPr/>
        </p:nvSpPr>
        <p:spPr bwMode="auto">
          <a:xfrm>
            <a:off x="1854197" y="17428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44"/>
          <p:cNvSpPr>
            <a:spLocks noChangeArrowheads="1"/>
          </p:cNvSpPr>
          <p:nvPr/>
        </p:nvSpPr>
        <p:spPr bwMode="auto">
          <a:xfrm>
            <a:off x="1920872" y="176185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45"/>
          <p:cNvSpPr>
            <a:spLocks noChangeArrowheads="1"/>
          </p:cNvSpPr>
          <p:nvPr/>
        </p:nvSpPr>
        <p:spPr bwMode="auto">
          <a:xfrm>
            <a:off x="2158997" y="17618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46"/>
          <p:cNvSpPr>
            <a:spLocks noChangeArrowheads="1"/>
          </p:cNvSpPr>
          <p:nvPr/>
        </p:nvSpPr>
        <p:spPr bwMode="auto">
          <a:xfrm>
            <a:off x="2235197" y="1761854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47"/>
          <p:cNvSpPr>
            <a:spLocks noChangeArrowheads="1"/>
          </p:cNvSpPr>
          <p:nvPr/>
        </p:nvSpPr>
        <p:spPr bwMode="auto">
          <a:xfrm>
            <a:off x="3509960" y="1923779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Nam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48"/>
          <p:cNvSpPr>
            <a:spLocks noChangeArrowheads="1"/>
          </p:cNvSpPr>
          <p:nvPr/>
        </p:nvSpPr>
        <p:spPr bwMode="auto">
          <a:xfrm>
            <a:off x="3957635" y="192377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’94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49"/>
          <p:cNvSpPr>
            <a:spLocks noChangeArrowheads="1"/>
          </p:cNvSpPr>
          <p:nvPr/>
        </p:nvSpPr>
        <p:spPr bwMode="auto">
          <a:xfrm>
            <a:off x="3509960" y="213332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50"/>
          <p:cNvSpPr>
            <a:spLocks noChangeArrowheads="1"/>
          </p:cNvSpPr>
          <p:nvPr/>
        </p:nvSpPr>
        <p:spPr bwMode="auto">
          <a:xfrm>
            <a:off x="3576635" y="2133329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51"/>
          <p:cNvSpPr>
            <a:spLocks noChangeArrowheads="1"/>
          </p:cNvSpPr>
          <p:nvPr/>
        </p:nvSpPr>
        <p:spPr bwMode="auto">
          <a:xfrm>
            <a:off x="4471985" y="2133329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5310185" y="21333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53"/>
          <p:cNvSpPr>
            <a:spLocks noChangeArrowheads="1"/>
          </p:cNvSpPr>
          <p:nvPr/>
        </p:nvSpPr>
        <p:spPr bwMode="auto">
          <a:xfrm>
            <a:off x="5624510" y="2133329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disjoint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55"/>
          <p:cNvSpPr>
            <a:spLocks noChangeArrowheads="1"/>
          </p:cNvSpPr>
          <p:nvPr/>
        </p:nvSpPr>
        <p:spPr bwMode="auto">
          <a:xfrm>
            <a:off x="6443660" y="2133329"/>
            <a:ext cx="209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’s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56"/>
          <p:cNvSpPr>
            <a:spLocks noChangeArrowheads="1"/>
          </p:cNvSpPr>
          <p:nvPr/>
        </p:nvSpPr>
        <p:spPr bwMode="auto">
          <a:xfrm>
            <a:off x="3529009" y="137132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4557709" y="13713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58"/>
          <p:cNvSpPr>
            <a:spLocks noChangeArrowheads="1"/>
          </p:cNvSpPr>
          <p:nvPr/>
        </p:nvSpPr>
        <p:spPr bwMode="auto">
          <a:xfrm>
            <a:off x="3529009" y="158087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59"/>
          <p:cNvSpPr>
            <a:spLocks noChangeArrowheads="1"/>
          </p:cNvSpPr>
          <p:nvPr/>
        </p:nvSpPr>
        <p:spPr bwMode="auto">
          <a:xfrm>
            <a:off x="3595684" y="1580879"/>
            <a:ext cx="895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60"/>
          <p:cNvSpPr>
            <a:spLocks noChangeArrowheads="1"/>
          </p:cNvSpPr>
          <p:nvPr/>
        </p:nvSpPr>
        <p:spPr bwMode="auto">
          <a:xfrm>
            <a:off x="4386259" y="1580879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version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61"/>
          <p:cNvSpPr>
            <a:spLocks noChangeArrowheads="1"/>
          </p:cNvSpPr>
          <p:nvPr/>
        </p:nvSpPr>
        <p:spPr bwMode="auto">
          <a:xfrm>
            <a:off x="5033959" y="1580879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62"/>
          <p:cNvSpPr>
            <a:spLocks noChangeArrowheads="1"/>
          </p:cNvSpPr>
          <p:nvPr/>
        </p:nvSpPr>
        <p:spPr bwMode="auto">
          <a:xfrm>
            <a:off x="5272084" y="158087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63"/>
          <p:cNvSpPr>
            <a:spLocks noChangeArrowheads="1"/>
          </p:cNvSpPr>
          <p:nvPr/>
        </p:nvSpPr>
        <p:spPr bwMode="auto">
          <a:xfrm>
            <a:off x="5348284" y="1580879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64"/>
          <p:cNvSpPr>
            <a:spLocks noChangeArrowheads="1"/>
          </p:cNvSpPr>
          <p:nvPr/>
        </p:nvSpPr>
        <p:spPr bwMode="auto">
          <a:xfrm>
            <a:off x="3509959" y="2609579"/>
            <a:ext cx="8303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 ’01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65"/>
          <p:cNvSpPr>
            <a:spLocks noChangeArrowheads="1"/>
          </p:cNvSpPr>
          <p:nvPr/>
        </p:nvSpPr>
        <p:spPr bwMode="auto">
          <a:xfrm>
            <a:off x="3509959" y="282865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66"/>
          <p:cNvSpPr>
            <a:spLocks noChangeArrowheads="1"/>
          </p:cNvSpPr>
          <p:nvPr/>
        </p:nvSpPr>
        <p:spPr bwMode="auto">
          <a:xfrm>
            <a:off x="3576634" y="282865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67"/>
          <p:cNvSpPr>
            <a:spLocks noChangeArrowheads="1"/>
          </p:cNvSpPr>
          <p:nvPr/>
        </p:nvSpPr>
        <p:spPr bwMode="auto">
          <a:xfrm>
            <a:off x="3814759" y="28286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68"/>
          <p:cNvSpPr>
            <a:spLocks noChangeArrowheads="1"/>
          </p:cNvSpPr>
          <p:nvPr/>
        </p:nvSpPr>
        <p:spPr bwMode="auto">
          <a:xfrm>
            <a:off x="3890959" y="2828654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69"/>
          <p:cNvSpPr>
            <a:spLocks noChangeArrowheads="1"/>
          </p:cNvSpPr>
          <p:nvPr/>
        </p:nvSpPr>
        <p:spPr bwMode="auto">
          <a:xfrm>
            <a:off x="4319584" y="28286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70"/>
          <p:cNvSpPr>
            <a:spLocks noChangeArrowheads="1"/>
          </p:cNvSpPr>
          <p:nvPr/>
        </p:nvSpPr>
        <p:spPr bwMode="auto">
          <a:xfrm>
            <a:off x="4633909" y="2828654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71"/>
          <p:cNvSpPr>
            <a:spLocks noChangeArrowheads="1"/>
          </p:cNvSpPr>
          <p:nvPr/>
        </p:nvSpPr>
        <p:spPr bwMode="auto">
          <a:xfrm>
            <a:off x="4748209" y="282865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72"/>
          <p:cNvSpPr>
            <a:spLocks noChangeArrowheads="1"/>
          </p:cNvSpPr>
          <p:nvPr/>
        </p:nvSpPr>
        <p:spPr bwMode="auto">
          <a:xfrm>
            <a:off x="4824409" y="2828654"/>
            <a:ext cx="228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1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73"/>
          <p:cNvSpPr>
            <a:spLocks noChangeArrowheads="1"/>
          </p:cNvSpPr>
          <p:nvPr/>
        </p:nvSpPr>
        <p:spPr bwMode="auto">
          <a:xfrm>
            <a:off x="4948234" y="2828654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74"/>
          <p:cNvSpPr>
            <a:spLocks noChangeArrowheads="1"/>
          </p:cNvSpPr>
          <p:nvPr/>
        </p:nvSpPr>
        <p:spPr bwMode="auto">
          <a:xfrm>
            <a:off x="6750047" y="1333229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75"/>
          <p:cNvSpPr>
            <a:spLocks noChangeArrowheads="1"/>
          </p:cNvSpPr>
          <p:nvPr/>
        </p:nvSpPr>
        <p:spPr bwMode="auto">
          <a:xfrm>
            <a:off x="7731122" y="13332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’84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76"/>
          <p:cNvSpPr>
            <a:spLocks noChangeArrowheads="1"/>
          </p:cNvSpPr>
          <p:nvPr/>
        </p:nvSpPr>
        <p:spPr bwMode="auto">
          <a:xfrm>
            <a:off x="6750047" y="154277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77"/>
          <p:cNvSpPr>
            <a:spLocks noChangeArrowheads="1"/>
          </p:cNvSpPr>
          <p:nvPr/>
        </p:nvSpPr>
        <p:spPr bwMode="auto">
          <a:xfrm>
            <a:off x="6816722" y="1542779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7712072" y="1542779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79"/>
          <p:cNvSpPr>
            <a:spLocks noChangeArrowheads="1"/>
          </p:cNvSpPr>
          <p:nvPr/>
        </p:nvSpPr>
        <p:spPr bwMode="auto">
          <a:xfrm>
            <a:off x="6750047" y="17618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Rectangle 80"/>
          <p:cNvSpPr>
            <a:spLocks noChangeArrowheads="1"/>
          </p:cNvSpPr>
          <p:nvPr/>
        </p:nvSpPr>
        <p:spPr bwMode="auto">
          <a:xfrm>
            <a:off x="7064372" y="1761854"/>
            <a:ext cx="390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the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81"/>
          <p:cNvSpPr>
            <a:spLocks noChangeArrowheads="1"/>
          </p:cNvSpPr>
          <p:nvPr/>
        </p:nvSpPr>
        <p:spPr bwMode="auto">
          <a:xfrm>
            <a:off x="7397747" y="1761854"/>
            <a:ext cx="1085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unweighted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Rectangle 82"/>
          <p:cNvSpPr>
            <a:spLocks noChangeArrowheads="1"/>
          </p:cNvSpPr>
          <p:nvPr/>
        </p:nvSpPr>
        <p:spPr bwMode="auto">
          <a:xfrm>
            <a:off x="6750047" y="1971404"/>
            <a:ext cx="476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case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" name="Rectangle 84"/>
          <p:cNvSpPr>
            <a:spLocks noChangeArrowheads="1"/>
          </p:cNvSpPr>
          <p:nvPr/>
        </p:nvSpPr>
        <p:spPr bwMode="auto">
          <a:xfrm>
            <a:off x="1854197" y="3130279"/>
            <a:ext cx="1209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Papadimitriu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85"/>
          <p:cNvSpPr>
            <a:spLocks noChangeArrowheads="1"/>
          </p:cNvSpPr>
          <p:nvPr/>
        </p:nvSpPr>
        <p:spPr bwMode="auto">
          <a:xfrm>
            <a:off x="2959097" y="3130279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’80,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Rectangle 86"/>
          <p:cNvSpPr>
            <a:spLocks noChangeArrowheads="1"/>
          </p:cNvSpPr>
          <p:nvPr/>
        </p:nvSpPr>
        <p:spPr bwMode="auto">
          <a:xfrm>
            <a:off x="1854197" y="3339829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87"/>
          <p:cNvSpPr>
            <a:spLocks noChangeArrowheads="1"/>
          </p:cNvSpPr>
          <p:nvPr/>
        </p:nvSpPr>
        <p:spPr bwMode="auto">
          <a:xfrm>
            <a:off x="2882897" y="3339829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‘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Rectangle 88"/>
          <p:cNvSpPr>
            <a:spLocks noChangeArrowheads="1"/>
          </p:cNvSpPr>
          <p:nvPr/>
        </p:nvSpPr>
        <p:spPr bwMode="auto">
          <a:xfrm>
            <a:off x="2920997" y="3339829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89"/>
          <p:cNvSpPr>
            <a:spLocks noChangeArrowheads="1"/>
          </p:cNvSpPr>
          <p:nvPr/>
        </p:nvSpPr>
        <p:spPr bwMode="auto">
          <a:xfrm>
            <a:off x="1854197" y="35589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Rectangle 90"/>
          <p:cNvSpPr>
            <a:spLocks noChangeArrowheads="1"/>
          </p:cNvSpPr>
          <p:nvPr/>
        </p:nvSpPr>
        <p:spPr bwMode="auto">
          <a:xfrm>
            <a:off x="1920872" y="355890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91"/>
          <p:cNvSpPr>
            <a:spLocks noChangeArrowheads="1"/>
          </p:cNvSpPr>
          <p:nvPr/>
        </p:nvSpPr>
        <p:spPr bwMode="auto">
          <a:xfrm>
            <a:off x="2158997" y="355890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" name="Rectangle 92"/>
          <p:cNvSpPr>
            <a:spLocks noChangeArrowheads="1"/>
          </p:cNvSpPr>
          <p:nvPr/>
        </p:nvSpPr>
        <p:spPr bwMode="auto">
          <a:xfrm>
            <a:off x="2235197" y="3558904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3509959" y="3130279"/>
            <a:ext cx="8303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 ’01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3509959" y="3339829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95"/>
          <p:cNvSpPr>
            <a:spLocks noChangeArrowheads="1"/>
          </p:cNvSpPr>
          <p:nvPr/>
        </p:nvSpPr>
        <p:spPr bwMode="auto">
          <a:xfrm>
            <a:off x="3576634" y="3339829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96"/>
          <p:cNvSpPr>
            <a:spLocks noChangeArrowheads="1"/>
          </p:cNvSpPr>
          <p:nvPr/>
        </p:nvSpPr>
        <p:spPr bwMode="auto">
          <a:xfrm>
            <a:off x="3814759" y="333982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97"/>
          <p:cNvSpPr>
            <a:spLocks noChangeArrowheads="1"/>
          </p:cNvSpPr>
          <p:nvPr/>
        </p:nvSpPr>
        <p:spPr bwMode="auto">
          <a:xfrm>
            <a:off x="3890959" y="3339829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" name="Rectangle 98"/>
          <p:cNvSpPr>
            <a:spLocks noChangeArrowheads="1"/>
          </p:cNvSpPr>
          <p:nvPr/>
        </p:nvSpPr>
        <p:spPr bwMode="auto">
          <a:xfrm>
            <a:off x="4319584" y="3339829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99"/>
          <p:cNvSpPr>
            <a:spLocks noChangeArrowheads="1"/>
          </p:cNvSpPr>
          <p:nvPr/>
        </p:nvSpPr>
        <p:spPr bwMode="auto">
          <a:xfrm>
            <a:off x="4633909" y="3339829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" name="Rectangle 100"/>
          <p:cNvSpPr>
            <a:spLocks noChangeArrowheads="1"/>
          </p:cNvSpPr>
          <p:nvPr/>
        </p:nvSpPr>
        <p:spPr bwMode="auto">
          <a:xfrm>
            <a:off x="4748209" y="3339829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01"/>
          <p:cNvSpPr>
            <a:spLocks noChangeArrowheads="1"/>
          </p:cNvSpPr>
          <p:nvPr/>
        </p:nvSpPr>
        <p:spPr bwMode="auto">
          <a:xfrm>
            <a:off x="4824409" y="3339829"/>
            <a:ext cx="228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1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" name="Rectangle 102"/>
          <p:cNvSpPr>
            <a:spLocks noChangeArrowheads="1"/>
          </p:cNvSpPr>
          <p:nvPr/>
        </p:nvSpPr>
        <p:spPr bwMode="auto">
          <a:xfrm>
            <a:off x="4948234" y="3339829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03"/>
          <p:cNvSpPr>
            <a:spLocks noChangeArrowheads="1"/>
          </p:cNvSpPr>
          <p:nvPr/>
        </p:nvSpPr>
        <p:spPr bwMode="auto">
          <a:xfrm>
            <a:off x="3509959" y="3768454"/>
            <a:ext cx="1152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Makai ’08,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" name="Rectangle 104"/>
          <p:cNvSpPr>
            <a:spLocks noChangeArrowheads="1"/>
          </p:cNvSpPr>
          <p:nvPr/>
        </p:nvSpPr>
        <p:spPr bwMode="auto">
          <a:xfrm>
            <a:off x="4491034" y="3768454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Takazawa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05"/>
          <p:cNvSpPr>
            <a:spLocks noChangeArrowheads="1"/>
          </p:cNvSpPr>
          <p:nvPr/>
        </p:nvSpPr>
        <p:spPr bwMode="auto">
          <a:xfrm>
            <a:off x="5395909" y="3768454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" name="Rectangle 106"/>
          <p:cNvSpPr>
            <a:spLocks noChangeArrowheads="1"/>
          </p:cNvSpPr>
          <p:nvPr/>
        </p:nvSpPr>
        <p:spPr bwMode="auto">
          <a:xfrm>
            <a:off x="3509959" y="3978004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07"/>
          <p:cNvSpPr>
            <a:spLocks noChangeArrowheads="1"/>
          </p:cNvSpPr>
          <p:nvPr/>
        </p:nvSpPr>
        <p:spPr bwMode="auto">
          <a:xfrm>
            <a:off x="3576634" y="3978004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node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" name="Rectangle 108"/>
          <p:cNvSpPr>
            <a:spLocks noChangeArrowheads="1"/>
          </p:cNvSpPr>
          <p:nvPr/>
        </p:nvSpPr>
        <p:spPr bwMode="auto">
          <a:xfrm>
            <a:off x="3967159" y="3978004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09"/>
          <p:cNvSpPr>
            <a:spLocks noChangeArrowheads="1"/>
          </p:cNvSpPr>
          <p:nvPr/>
        </p:nvSpPr>
        <p:spPr bwMode="auto">
          <a:xfrm>
            <a:off x="4043359" y="3978004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induced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Rectangle 110"/>
          <p:cNvSpPr>
            <a:spLocks noChangeArrowheads="1"/>
          </p:cNvSpPr>
          <p:nvPr/>
        </p:nvSpPr>
        <p:spPr bwMode="auto">
          <a:xfrm>
            <a:off x="4719634" y="3978004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11"/>
          <p:cNvSpPr>
            <a:spLocks noChangeArrowheads="1"/>
          </p:cNvSpPr>
          <p:nvPr/>
        </p:nvSpPr>
        <p:spPr bwMode="auto">
          <a:xfrm>
            <a:off x="3509959" y="4406629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2" name="Rectangle 112"/>
          <p:cNvSpPr>
            <a:spLocks noChangeArrowheads="1"/>
          </p:cNvSpPr>
          <p:nvPr/>
        </p:nvSpPr>
        <p:spPr bwMode="auto">
          <a:xfrm>
            <a:off x="4491034" y="4406629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’99,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13"/>
          <p:cNvSpPr>
            <a:spLocks noChangeArrowheads="1"/>
          </p:cNvSpPr>
          <p:nvPr/>
        </p:nvSpPr>
        <p:spPr bwMode="auto">
          <a:xfrm>
            <a:off x="4900609" y="4406629"/>
            <a:ext cx="619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Király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" name="Rectangle 114"/>
          <p:cNvSpPr>
            <a:spLocks noChangeArrowheads="1"/>
          </p:cNvSpPr>
          <p:nvPr/>
        </p:nvSpPr>
        <p:spPr bwMode="auto">
          <a:xfrm>
            <a:off x="5472109" y="4406629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’01,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15"/>
          <p:cNvSpPr>
            <a:spLocks noChangeArrowheads="1"/>
          </p:cNvSpPr>
          <p:nvPr/>
        </p:nvSpPr>
        <p:spPr bwMode="auto">
          <a:xfrm>
            <a:off x="5881684" y="4406629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Pap ’05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17"/>
          <p:cNvSpPr>
            <a:spLocks noChangeArrowheads="1"/>
          </p:cNvSpPr>
          <p:nvPr/>
        </p:nvSpPr>
        <p:spPr bwMode="auto">
          <a:xfrm>
            <a:off x="1854197" y="4789216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Rectangle 118"/>
          <p:cNvSpPr>
            <a:spLocks noChangeArrowheads="1"/>
          </p:cNvSpPr>
          <p:nvPr/>
        </p:nvSpPr>
        <p:spPr bwMode="auto">
          <a:xfrm>
            <a:off x="2882897" y="478921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19"/>
          <p:cNvSpPr>
            <a:spLocks noChangeArrowheads="1"/>
          </p:cNvSpPr>
          <p:nvPr/>
        </p:nvSpPr>
        <p:spPr bwMode="auto">
          <a:xfrm>
            <a:off x="1854197" y="4998766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0" name="Rectangle 120"/>
          <p:cNvSpPr>
            <a:spLocks noChangeArrowheads="1"/>
          </p:cNvSpPr>
          <p:nvPr/>
        </p:nvSpPr>
        <p:spPr bwMode="auto">
          <a:xfrm>
            <a:off x="1920872" y="4998766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21"/>
          <p:cNvSpPr>
            <a:spLocks noChangeArrowheads="1"/>
          </p:cNvSpPr>
          <p:nvPr/>
        </p:nvSpPr>
        <p:spPr bwMode="auto">
          <a:xfrm>
            <a:off x="2158997" y="4998766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2" name="Rectangle 122"/>
          <p:cNvSpPr>
            <a:spLocks noChangeArrowheads="1"/>
          </p:cNvSpPr>
          <p:nvPr/>
        </p:nvSpPr>
        <p:spPr bwMode="auto">
          <a:xfrm>
            <a:off x="2235197" y="4998766"/>
            <a:ext cx="885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complete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23"/>
          <p:cNvSpPr>
            <a:spLocks noChangeArrowheads="1"/>
          </p:cNvSpPr>
          <p:nvPr/>
        </p:nvSpPr>
        <p:spPr bwMode="auto">
          <a:xfrm>
            <a:off x="3509959" y="4789216"/>
            <a:ext cx="1123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Vornberger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" name="Rectangle 124"/>
          <p:cNvSpPr>
            <a:spLocks noChangeArrowheads="1"/>
          </p:cNvSpPr>
          <p:nvPr/>
        </p:nvSpPr>
        <p:spPr bwMode="auto">
          <a:xfrm>
            <a:off x="4538659" y="478921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’80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25"/>
          <p:cNvSpPr>
            <a:spLocks noChangeArrowheads="1"/>
          </p:cNvSpPr>
          <p:nvPr/>
        </p:nvSpPr>
        <p:spPr bwMode="auto">
          <a:xfrm>
            <a:off x="3509959" y="4989241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6" name="Rectangle 126"/>
          <p:cNvSpPr>
            <a:spLocks noChangeArrowheads="1"/>
          </p:cNvSpPr>
          <p:nvPr/>
        </p:nvSpPr>
        <p:spPr bwMode="auto">
          <a:xfrm>
            <a:off x="3576634" y="4998766"/>
            <a:ext cx="895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27"/>
          <p:cNvSpPr>
            <a:spLocks noChangeArrowheads="1"/>
          </p:cNvSpPr>
          <p:nvPr/>
        </p:nvSpPr>
        <p:spPr bwMode="auto">
          <a:xfrm>
            <a:off x="4367209" y="4998766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version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8" name="Rectangle 128"/>
          <p:cNvSpPr>
            <a:spLocks noChangeArrowheads="1"/>
          </p:cNvSpPr>
          <p:nvPr/>
        </p:nvSpPr>
        <p:spPr bwMode="auto">
          <a:xfrm>
            <a:off x="5014909" y="4998766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NP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29"/>
          <p:cNvSpPr>
            <a:spLocks noChangeArrowheads="1"/>
          </p:cNvSpPr>
          <p:nvPr/>
        </p:nvSpPr>
        <p:spPr bwMode="auto">
          <a:xfrm>
            <a:off x="5253034" y="4998766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" name="Rectangle 130"/>
          <p:cNvSpPr>
            <a:spLocks noChangeArrowheads="1"/>
          </p:cNvSpPr>
          <p:nvPr/>
        </p:nvSpPr>
        <p:spPr bwMode="auto">
          <a:xfrm>
            <a:off x="5329234" y="4998766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hard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31"/>
          <p:cNvSpPr>
            <a:spLocks noChangeArrowheads="1"/>
          </p:cNvSpPr>
          <p:nvPr/>
        </p:nvSpPr>
        <p:spPr bwMode="auto">
          <a:xfrm>
            <a:off x="3509959" y="5427391"/>
            <a:ext cx="78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B. 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2" name="Rectangle 132"/>
          <p:cNvSpPr>
            <a:spLocks noChangeArrowheads="1"/>
          </p:cNvSpPr>
          <p:nvPr/>
        </p:nvSpPr>
        <p:spPr bwMode="auto">
          <a:xfrm>
            <a:off x="4138609" y="5427391"/>
            <a:ext cx="1000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Kobayashi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33"/>
          <p:cNvSpPr>
            <a:spLocks noChangeArrowheads="1"/>
          </p:cNvSpPr>
          <p:nvPr/>
        </p:nvSpPr>
        <p:spPr bwMode="auto">
          <a:xfrm>
            <a:off x="5062534" y="542739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" name="Rectangle 134"/>
          <p:cNvSpPr>
            <a:spLocks noChangeArrowheads="1"/>
          </p:cNvSpPr>
          <p:nvPr/>
        </p:nvSpPr>
        <p:spPr bwMode="auto">
          <a:xfrm>
            <a:off x="3509959" y="5675041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35"/>
          <p:cNvSpPr>
            <a:spLocks noChangeArrowheads="1"/>
          </p:cNvSpPr>
          <p:nvPr/>
        </p:nvSpPr>
        <p:spPr bwMode="auto">
          <a:xfrm>
            <a:off x="3576634" y="5636941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6" name="Rectangle 136"/>
          <p:cNvSpPr>
            <a:spLocks noChangeArrowheads="1"/>
          </p:cNvSpPr>
          <p:nvPr/>
        </p:nvSpPr>
        <p:spPr bwMode="auto">
          <a:xfrm>
            <a:off x="4471984" y="5636941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37"/>
          <p:cNvSpPr>
            <a:spLocks noChangeArrowheads="1"/>
          </p:cNvSpPr>
          <p:nvPr/>
        </p:nvSpPr>
        <p:spPr bwMode="auto">
          <a:xfrm>
            <a:off x="5310184" y="563694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8" name="Rectangle 138"/>
          <p:cNvSpPr>
            <a:spLocks noChangeArrowheads="1"/>
          </p:cNvSpPr>
          <p:nvPr/>
        </p:nvSpPr>
        <p:spPr bwMode="auto">
          <a:xfrm>
            <a:off x="5624509" y="5636941"/>
            <a:ext cx="504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node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39"/>
          <p:cNvSpPr>
            <a:spLocks noChangeArrowheads="1"/>
          </p:cNvSpPr>
          <p:nvPr/>
        </p:nvSpPr>
        <p:spPr bwMode="auto">
          <a:xfrm>
            <a:off x="6015034" y="5636941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-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0" name="Rectangle 140"/>
          <p:cNvSpPr>
            <a:spLocks noChangeArrowheads="1"/>
          </p:cNvSpPr>
          <p:nvPr/>
        </p:nvSpPr>
        <p:spPr bwMode="auto">
          <a:xfrm>
            <a:off x="3509959" y="5856016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induced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41"/>
          <p:cNvSpPr>
            <a:spLocks noChangeArrowheads="1"/>
          </p:cNvSpPr>
          <p:nvPr/>
        </p:nvSpPr>
        <p:spPr bwMode="auto">
          <a:xfrm>
            <a:off x="4186234" y="5856016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2" name="Rectangle 142"/>
          <p:cNvSpPr>
            <a:spLocks noChangeArrowheads="1"/>
          </p:cNvSpPr>
          <p:nvPr/>
        </p:nvSpPr>
        <p:spPr bwMode="auto">
          <a:xfrm>
            <a:off x="3509959" y="6284641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43"/>
          <p:cNvSpPr>
            <a:spLocks noChangeArrowheads="1"/>
          </p:cNvSpPr>
          <p:nvPr/>
        </p:nvSpPr>
        <p:spPr bwMode="auto">
          <a:xfrm>
            <a:off x="4491034" y="6284641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" name="Rectangle 144"/>
          <p:cNvSpPr>
            <a:spLocks noChangeArrowheads="1"/>
          </p:cNvSpPr>
          <p:nvPr/>
        </p:nvSpPr>
        <p:spPr bwMode="auto">
          <a:xfrm>
            <a:off x="4862509" y="6284641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Li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45"/>
          <p:cNvSpPr>
            <a:spLocks noChangeArrowheads="1"/>
          </p:cNvSpPr>
          <p:nvPr/>
        </p:nvSpPr>
        <p:spPr bwMode="auto">
          <a:xfrm>
            <a:off x="5091109" y="6284641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’11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6" name="Rectangle 146"/>
          <p:cNvSpPr>
            <a:spLocks noChangeArrowheads="1"/>
          </p:cNvSpPr>
          <p:nvPr/>
        </p:nvSpPr>
        <p:spPr bwMode="auto">
          <a:xfrm>
            <a:off x="6750047" y="4789216"/>
            <a:ext cx="1076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Hartvigsen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47"/>
          <p:cNvSpPr>
            <a:spLocks noChangeArrowheads="1"/>
          </p:cNvSpPr>
          <p:nvPr/>
        </p:nvSpPr>
        <p:spPr bwMode="auto">
          <a:xfrm>
            <a:off x="7731122" y="4789216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and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" name="Rectangle 148"/>
          <p:cNvSpPr>
            <a:spLocks noChangeArrowheads="1"/>
          </p:cNvSpPr>
          <p:nvPr/>
        </p:nvSpPr>
        <p:spPr bwMode="auto">
          <a:xfrm>
            <a:off x="8102597" y="4789216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Li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49"/>
          <p:cNvSpPr>
            <a:spLocks noChangeArrowheads="1"/>
          </p:cNvSpPr>
          <p:nvPr/>
        </p:nvSpPr>
        <p:spPr bwMode="auto">
          <a:xfrm>
            <a:off x="8359772" y="4789216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’07,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0" name="Rectangle 150"/>
          <p:cNvSpPr>
            <a:spLocks noChangeArrowheads="1"/>
          </p:cNvSpPr>
          <p:nvPr/>
        </p:nvSpPr>
        <p:spPr bwMode="auto">
          <a:xfrm>
            <a:off x="6773859" y="4998766"/>
            <a:ext cx="1000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Kobayashi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51"/>
          <p:cNvSpPr>
            <a:spLocks noChangeArrowheads="1"/>
          </p:cNvSpPr>
          <p:nvPr/>
        </p:nvSpPr>
        <p:spPr bwMode="auto">
          <a:xfrm>
            <a:off x="7688259" y="499876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’09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2" name="Rectangle 152"/>
          <p:cNvSpPr>
            <a:spLocks noChangeArrowheads="1"/>
          </p:cNvSpPr>
          <p:nvPr/>
        </p:nvSpPr>
        <p:spPr bwMode="auto">
          <a:xfrm>
            <a:off x="6773859" y="5246416"/>
            <a:ext cx="152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•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53"/>
          <p:cNvSpPr>
            <a:spLocks noChangeArrowheads="1"/>
          </p:cNvSpPr>
          <p:nvPr/>
        </p:nvSpPr>
        <p:spPr bwMode="auto">
          <a:xfrm>
            <a:off x="6840534" y="5208316"/>
            <a:ext cx="990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rPr>
              <a:t>polynomial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" name="Rectangle 154"/>
          <p:cNvSpPr>
            <a:spLocks noChangeArrowheads="1"/>
          </p:cNvSpPr>
          <p:nvPr/>
        </p:nvSpPr>
        <p:spPr bwMode="auto">
          <a:xfrm>
            <a:off x="7735884" y="5208316"/>
            <a:ext cx="933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algorithm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55"/>
          <p:cNvSpPr>
            <a:spLocks noChangeArrowheads="1"/>
          </p:cNvSpPr>
          <p:nvPr/>
        </p:nvSpPr>
        <p:spPr bwMode="auto">
          <a:xfrm>
            <a:off x="6773859" y="5417866"/>
            <a:ext cx="371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for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6" name="Rectangle 156"/>
          <p:cNvSpPr>
            <a:spLocks noChangeArrowheads="1"/>
          </p:cNvSpPr>
          <p:nvPr/>
        </p:nvSpPr>
        <p:spPr bwMode="auto">
          <a:xfrm>
            <a:off x="7088184" y="5417866"/>
            <a:ext cx="733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general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7745409" y="5417866"/>
            <a:ext cx="77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itchFamily="66" charset="0"/>
              </a:rPr>
              <a:t>weights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" name="Téglalap 177"/>
          <p:cNvSpPr/>
          <p:nvPr/>
        </p:nvSpPr>
        <p:spPr>
          <a:xfrm>
            <a:off x="6229255" y="2073202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  <a:latin typeface="Comic Sans MS" pitchFamily="66" charset="0"/>
              </a:rPr>
              <a:t>◊</a:t>
            </a:r>
            <a:endParaRPr lang="hu-HU" sz="1400" dirty="0">
              <a:solidFill>
                <a:srgbClr val="FF0000"/>
              </a:solidFill>
            </a:endParaRPr>
          </a:p>
        </p:txBody>
      </p:sp>
      <p:cxnSp>
        <p:nvCxnSpPr>
          <p:cNvPr id="180" name="Egyenes összekötő 179"/>
          <p:cNvCxnSpPr/>
          <p:nvPr/>
        </p:nvCxnSpPr>
        <p:spPr>
          <a:xfrm>
            <a:off x="6634158" y="165725"/>
            <a:ext cx="9526" cy="6359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gyenes összekötő 188"/>
          <p:cNvCxnSpPr/>
          <p:nvPr/>
        </p:nvCxnSpPr>
        <p:spPr>
          <a:xfrm>
            <a:off x="415922" y="1333229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192"/>
          <p:cNvCxnSpPr/>
          <p:nvPr/>
        </p:nvCxnSpPr>
        <p:spPr>
          <a:xfrm>
            <a:off x="376234" y="3111229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gyenes összekötő 193"/>
          <p:cNvCxnSpPr>
            <a:endCxn id="169" idx="0"/>
          </p:cNvCxnSpPr>
          <p:nvPr/>
        </p:nvCxnSpPr>
        <p:spPr>
          <a:xfrm>
            <a:off x="376234" y="4779692"/>
            <a:ext cx="8207376" cy="95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gyenes összekötő 198"/>
          <p:cNvCxnSpPr/>
          <p:nvPr/>
        </p:nvCxnSpPr>
        <p:spPr>
          <a:xfrm>
            <a:off x="1726305" y="159831"/>
            <a:ext cx="9526" cy="64144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gyenes összekötő 199"/>
          <p:cNvCxnSpPr/>
          <p:nvPr/>
        </p:nvCxnSpPr>
        <p:spPr>
          <a:xfrm>
            <a:off x="3368684" y="250553"/>
            <a:ext cx="9526" cy="6359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Lekerekített téglalap 178"/>
          <p:cNvSpPr/>
          <p:nvPr/>
        </p:nvSpPr>
        <p:spPr>
          <a:xfrm rot="19100849">
            <a:off x="1422796" y="2135853"/>
            <a:ext cx="2224012" cy="318801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rgbClr val="FF0000"/>
                </a:solidFill>
                <a:latin typeface="Bodoni MT Black" pitchFamily="18" charset="0"/>
              </a:rPr>
              <a:t>NOT A JUMP SYSTEM</a:t>
            </a:r>
            <a:endParaRPr lang="hu-HU" sz="14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202" name="Lekerekített téglalap 201"/>
          <p:cNvSpPr/>
          <p:nvPr/>
        </p:nvSpPr>
        <p:spPr>
          <a:xfrm>
            <a:off x="3386928" y="3112700"/>
            <a:ext cx="3247230" cy="1691671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70000"/>
              </a:lnSpc>
              <a:buNone/>
            </a:pP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Frank ‘03, Makai ‘07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-free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t-matchings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bipartite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graphs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in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b="1" dirty="0" err="1" smtClean="0">
                <a:latin typeface="Comic Sans MS" pitchFamily="66" charset="0"/>
              </a:rPr>
              <a:t>bipartite</a:t>
            </a:r>
            <a:r>
              <a:rPr lang="hu-HU" b="1" dirty="0" smtClean="0">
                <a:latin typeface="Comic Sans MS" pitchFamily="66" charset="0"/>
              </a:rPr>
              <a:t> </a:t>
            </a:r>
            <a:r>
              <a:rPr lang="hu-HU" b="1" dirty="0" err="1" smtClean="0">
                <a:latin typeface="Comic Sans MS" pitchFamily="66" charset="0"/>
              </a:rPr>
              <a:t>graphs</a:t>
            </a:r>
            <a:endParaRPr lang="hu-HU" b="1" dirty="0" smtClean="0">
              <a:latin typeface="Comic Sans MS" pitchFamily="66" charset="0"/>
            </a:endParaRPr>
          </a:p>
        </p:txBody>
      </p:sp>
      <p:sp>
        <p:nvSpPr>
          <p:cNvPr id="136" name="Lekerekített téglalap 135"/>
          <p:cNvSpPr/>
          <p:nvPr/>
        </p:nvSpPr>
        <p:spPr>
          <a:xfrm rot="19100849">
            <a:off x="4343828" y="2088228"/>
            <a:ext cx="1551711" cy="318801"/>
          </a:xfrm>
          <a:prstGeom prst="roundRect">
            <a:avLst/>
          </a:prstGeom>
          <a:noFill/>
          <a:ln w="635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3"/>
                </a:solidFill>
                <a:latin typeface="Bodoni MT Black" pitchFamily="18" charset="0"/>
              </a:rPr>
              <a:t>JUMP SYSTEM</a:t>
            </a:r>
            <a:endParaRPr lang="hu-HU" sz="1400" dirty="0">
              <a:solidFill>
                <a:schemeClr val="accent3"/>
              </a:solidFill>
              <a:latin typeface="Bodoni MT Black" pitchFamily="18" charset="0"/>
            </a:endParaRPr>
          </a:p>
        </p:txBody>
      </p:sp>
      <p:sp>
        <p:nvSpPr>
          <p:cNvPr id="203" name="Lekerekített téglalap 202"/>
          <p:cNvSpPr/>
          <p:nvPr/>
        </p:nvSpPr>
        <p:spPr>
          <a:xfrm>
            <a:off x="3378210" y="4789216"/>
            <a:ext cx="5267312" cy="1785043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B. and Végh ’09,</a:t>
            </a:r>
          </a:p>
          <a:p>
            <a:pPr>
              <a:buNone/>
            </a:pP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Kobayashi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Yin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’11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 and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hu-HU" sz="16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+1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-free 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t-matchings</a:t>
            </a:r>
            <a:r>
              <a:rPr lang="hu-HU" sz="1600" dirty="0" smtClean="0"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degree-bounded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graphs</a:t>
            </a:r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4" name="Lekerekített téglalap 203"/>
          <p:cNvSpPr/>
          <p:nvPr/>
        </p:nvSpPr>
        <p:spPr>
          <a:xfrm>
            <a:off x="3378210" y="5284516"/>
            <a:ext cx="3008300" cy="8953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4" name="Egyenes összekötő 183"/>
          <p:cNvCxnSpPr>
            <a:endCxn id="169" idx="0"/>
          </p:cNvCxnSpPr>
          <p:nvPr/>
        </p:nvCxnSpPr>
        <p:spPr>
          <a:xfrm>
            <a:off x="6653210" y="3111229"/>
            <a:ext cx="1930400" cy="1677987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Lekerekített téglalap 180"/>
          <p:cNvSpPr/>
          <p:nvPr/>
        </p:nvSpPr>
        <p:spPr>
          <a:xfrm rot="19100849">
            <a:off x="4251896" y="3846572"/>
            <a:ext cx="1551711" cy="318801"/>
          </a:xfrm>
          <a:prstGeom prst="roundRect">
            <a:avLst/>
          </a:prstGeom>
          <a:noFill/>
          <a:ln w="635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3"/>
                </a:solidFill>
                <a:latin typeface="Bodoni MT Black" pitchFamily="18" charset="0"/>
              </a:rPr>
              <a:t>JUMP SYSTEM</a:t>
            </a:r>
            <a:endParaRPr lang="hu-HU" sz="1400" dirty="0">
              <a:solidFill>
                <a:schemeClr val="accent3"/>
              </a:solidFill>
              <a:latin typeface="Bodoni MT Black" pitchFamily="18" charset="0"/>
            </a:endParaRPr>
          </a:p>
        </p:txBody>
      </p:sp>
      <p:sp>
        <p:nvSpPr>
          <p:cNvPr id="183" name="Lekerekített téglalap 182"/>
          <p:cNvSpPr/>
          <p:nvPr/>
        </p:nvSpPr>
        <p:spPr>
          <a:xfrm rot="19100849">
            <a:off x="5296585" y="5591840"/>
            <a:ext cx="1551711" cy="318801"/>
          </a:xfrm>
          <a:prstGeom prst="roundRect">
            <a:avLst/>
          </a:prstGeom>
          <a:noFill/>
          <a:ln w="635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3"/>
                </a:solidFill>
                <a:latin typeface="Bodoni MT Black" pitchFamily="18" charset="0"/>
              </a:rPr>
              <a:t>JUMP SYSTEM</a:t>
            </a:r>
            <a:endParaRPr lang="hu-HU" sz="1400" dirty="0">
              <a:solidFill>
                <a:schemeClr val="accent3"/>
              </a:solidFill>
              <a:latin typeface="Bodoni MT Black" pitchFamily="18" charset="0"/>
            </a:endParaRPr>
          </a:p>
        </p:txBody>
      </p:sp>
      <p:sp>
        <p:nvSpPr>
          <p:cNvPr id="182" name="Lekerekített téglalap 181"/>
          <p:cNvSpPr/>
          <p:nvPr/>
        </p:nvSpPr>
        <p:spPr>
          <a:xfrm rot="19100849">
            <a:off x="6795365" y="2135854"/>
            <a:ext cx="1551711" cy="318801"/>
          </a:xfrm>
          <a:prstGeom prst="roundRect">
            <a:avLst/>
          </a:prstGeom>
          <a:noFill/>
          <a:ln w="635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3"/>
                </a:solidFill>
                <a:latin typeface="Bodoni MT Black" pitchFamily="18" charset="0"/>
              </a:rPr>
              <a:t>JUMP SYSTEM</a:t>
            </a:r>
            <a:endParaRPr lang="hu-HU" sz="1400" dirty="0">
              <a:solidFill>
                <a:schemeClr val="accent3"/>
              </a:solidFill>
              <a:latin typeface="Bodoni MT Black" pitchFamily="18" charset="0"/>
            </a:endParaRPr>
          </a:p>
        </p:txBody>
      </p:sp>
      <p:cxnSp>
        <p:nvCxnSpPr>
          <p:cNvPr id="185" name="Egyenes összekötő 184"/>
          <p:cNvCxnSpPr/>
          <p:nvPr/>
        </p:nvCxnSpPr>
        <p:spPr>
          <a:xfrm flipV="1">
            <a:off x="6653210" y="3152504"/>
            <a:ext cx="1930400" cy="1577975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Lekerekített téglalap 186"/>
          <p:cNvSpPr/>
          <p:nvPr/>
        </p:nvSpPr>
        <p:spPr>
          <a:xfrm rot="19100849">
            <a:off x="1388272" y="3751617"/>
            <a:ext cx="2224012" cy="318801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rgbClr val="FF0000"/>
                </a:solidFill>
                <a:latin typeface="Bodoni MT Black" pitchFamily="18" charset="0"/>
              </a:rPr>
              <a:t>NOT A JUMP SYSTEM</a:t>
            </a:r>
            <a:endParaRPr lang="hu-HU" sz="14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188" name="Lekerekített téglalap 187"/>
          <p:cNvSpPr/>
          <p:nvPr/>
        </p:nvSpPr>
        <p:spPr>
          <a:xfrm rot="19100849">
            <a:off x="1388272" y="5515640"/>
            <a:ext cx="2224012" cy="318801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hu-HU" sz="1400" dirty="0" smtClean="0">
                <a:solidFill>
                  <a:srgbClr val="FF0000"/>
                </a:solidFill>
                <a:latin typeface="Bodoni MT Black" pitchFamily="18" charset="0"/>
              </a:rPr>
              <a:t>NOT A JUMP SYSTEM</a:t>
            </a:r>
            <a:endParaRPr lang="hu-HU" sz="1400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5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53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56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59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62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6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68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4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7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0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3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6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9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2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5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8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1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4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7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0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3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6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9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2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5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8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31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34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37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40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43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46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49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52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55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58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61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64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6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70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73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76" dur="indefinit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79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82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85" dur="indefinite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88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91" dur="indefinite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94" dur="indefinite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97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00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03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06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8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09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2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5" dur="indefinit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8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0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21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3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24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6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27" dur="indefinit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30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33" dur="indefinite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36" dur="indefinite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39" dur="indefinite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2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5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0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51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54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5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9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60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2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63" dur="indefinit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5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66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8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69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1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72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4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75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7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78" dur="indefinite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0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81" dur="indefinite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3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84" dur="indefinit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87" dur="indefinite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90" dur="indefinite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93" dur="indefinit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96" dur="indefinite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8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99" dur="indefinite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1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02" dur="indefinit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4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05" dur="indefinite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7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08" dur="indefinite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0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11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3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14" dur="indefinite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6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17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9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20" dur="indefinite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23" dur="indefinite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26" dur="indefinite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8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29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1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2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4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5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7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8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0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41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3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44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47" dur="indefinite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50" dur="indefinite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2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53" dur="indefinite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5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56" dur="indefinite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8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59" dur="indefinite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1" dur="indefinite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2" dur="indefinite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4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5" dur="indefinite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7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8" dur="indefinite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71" dur="indefinite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3" dur="indefinite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74" dur="indefinite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6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77" dur="indefinite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9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80" dur="indefinite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2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83" dur="indefinite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86" dur="indefinite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89" dur="indefinite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1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92" dur="indefinite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7" dur="indefinite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98" dur="indefinite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0" dur="indefinite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01" dur="indefinite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1"/>
      <p:bldP spid="59" grpId="1"/>
      <p:bldP spid="60" grpId="1"/>
      <p:bldP spid="61" grpId="1"/>
      <p:bldP spid="62" grpId="1"/>
      <p:bldP spid="63" grpId="1"/>
      <p:bldP spid="64" grpId="1"/>
      <p:bldP spid="65" grpId="1"/>
      <p:bldP spid="66" grpId="1"/>
      <p:bldP spid="67" grpId="1"/>
      <p:bldP spid="68" grpId="1"/>
      <p:bldP spid="69" grpId="1"/>
      <p:bldP spid="70" grpId="1"/>
      <p:bldP spid="71" grpId="1"/>
      <p:bldP spid="72" grpId="1"/>
      <p:bldP spid="73" grpId="1"/>
      <p:bldP spid="75" grpId="1"/>
      <p:bldP spid="76" grpId="1"/>
      <p:bldP spid="77" grpId="1"/>
      <p:bldP spid="78" grpId="1"/>
      <p:bldP spid="79" grpId="1"/>
      <p:bldP spid="80" grpId="1"/>
      <p:bldP spid="81" grpId="1"/>
      <p:bldP spid="82" grpId="1"/>
      <p:bldP spid="83" grpId="1"/>
      <p:bldP spid="84" grpId="1"/>
      <p:bldP spid="85" grpId="1"/>
      <p:bldP spid="86" grpId="1"/>
      <p:bldP spid="87" grpId="1"/>
      <p:bldP spid="88" grpId="1"/>
      <p:bldP spid="89" grpId="1"/>
      <p:bldP spid="90" grpId="1"/>
      <p:bldP spid="91" grpId="1"/>
      <p:bldP spid="92" grpId="1"/>
      <p:bldP spid="93" grpId="1"/>
      <p:bldP spid="94" grpId="1"/>
      <p:bldP spid="95" grpId="1"/>
      <p:bldP spid="96" grpId="1"/>
      <p:bldP spid="97" grpId="1"/>
      <p:bldP spid="98" grpId="1"/>
      <p:bldP spid="99" grpId="1"/>
      <p:bldP spid="100" grpId="1"/>
      <p:bldP spid="101" grpId="1"/>
      <p:bldP spid="102" grpId="1"/>
      <p:bldP spid="104" grpId="1"/>
      <p:bldP spid="105" grpId="1"/>
      <p:bldP spid="106" grpId="1"/>
      <p:bldP spid="107" grpId="1"/>
      <p:bldP spid="108" grpId="1"/>
      <p:bldP spid="109" grpId="1"/>
      <p:bldP spid="110" grpId="1"/>
      <p:bldP spid="111" grpId="1"/>
      <p:bldP spid="112" grpId="1"/>
      <p:bldP spid="113" grpId="1"/>
      <p:bldP spid="114" grpId="1"/>
      <p:bldP spid="115" grpId="1"/>
      <p:bldP spid="116" grpId="1"/>
      <p:bldP spid="117" grpId="1"/>
      <p:bldP spid="118" grpId="1"/>
      <p:bldP spid="119" grpId="1"/>
      <p:bldP spid="120" grpId="1"/>
      <p:bldP spid="121" grpId="1"/>
      <p:bldP spid="122" grpId="1"/>
      <p:bldP spid="123" grpId="1"/>
      <p:bldP spid="124" grpId="1"/>
      <p:bldP spid="125" grpId="1"/>
      <p:bldP spid="126" grpId="1"/>
      <p:bldP spid="127" grpId="1"/>
      <p:bldP spid="128" grpId="1"/>
      <p:bldP spid="129" grpId="1"/>
      <p:bldP spid="130" grpId="1"/>
      <p:bldP spid="131" grpId="1"/>
      <p:bldP spid="132" grpId="1"/>
      <p:bldP spid="133" grpId="1"/>
      <p:bldP spid="134" grpId="1"/>
      <p:bldP spid="135" grpId="1"/>
      <p:bldP spid="137" grpId="1"/>
      <p:bldP spid="138" grpId="1"/>
      <p:bldP spid="139" grpId="1"/>
      <p:bldP spid="140" grpId="1"/>
      <p:bldP spid="141" grpId="1"/>
      <p:bldP spid="142" grpId="1"/>
      <p:bldP spid="143" grpId="1"/>
      <p:bldP spid="144" grpId="1"/>
      <p:bldP spid="145" grpId="1"/>
      <p:bldP spid="146" grpId="1"/>
      <p:bldP spid="147" grpId="1"/>
      <p:bldP spid="148" grpId="1"/>
      <p:bldP spid="149" grpId="1"/>
      <p:bldP spid="150" grpId="1"/>
      <p:bldP spid="162" grpId="1"/>
      <p:bldP spid="163" grpId="1"/>
      <p:bldP spid="164" grpId="1"/>
      <p:bldP spid="165" grpId="1"/>
      <p:bldP spid="166" grpId="1"/>
      <p:bldP spid="167" grpId="1"/>
      <p:bldP spid="168" grpId="1"/>
      <p:bldP spid="169" grpId="1"/>
      <p:bldP spid="170" grpId="1"/>
      <p:bldP spid="171" grpId="1"/>
      <p:bldP spid="172" grpId="1"/>
      <p:bldP spid="173" grpId="1"/>
      <p:bldP spid="174" grpId="1"/>
      <p:bldP spid="175" grpId="1"/>
      <p:bldP spid="176" grpId="1"/>
      <p:bldP spid="177" grpId="1"/>
      <p:bldP spid="178" grpId="1"/>
      <p:bldP spid="179" grpId="0" animBg="1"/>
      <p:bldP spid="179" grpId="1" animBg="1"/>
      <p:bldP spid="202" grpId="1" animBg="1"/>
      <p:bldP spid="202" grpId="2" animBg="1"/>
      <p:bldP spid="136" grpId="0" animBg="1"/>
      <p:bldP spid="136" grpId="1" animBg="1"/>
      <p:bldP spid="203" grpId="1" animBg="1"/>
      <p:bldP spid="203" grpId="3" animBg="1"/>
      <p:bldP spid="204" grpId="0" animBg="1"/>
      <p:bldP spid="181" grpId="0" animBg="1"/>
      <p:bldP spid="181" grpId="1" animBg="1"/>
      <p:bldP spid="181" grpId="2" animBg="1"/>
      <p:bldP spid="183" grpId="0" animBg="1"/>
      <p:bldP spid="183" grpId="1" animBg="1"/>
      <p:bldP spid="182" grpId="0" animBg="1"/>
      <p:bldP spid="182" grpId="1" animBg="1"/>
      <p:bldP spid="187" grpId="0" animBg="1"/>
      <p:bldP spid="187" grpId="1" animBg="1"/>
      <p:bldP spid="188" grpId="0" animBg="1"/>
      <p:bldP spid="18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square_sad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00525" y="0"/>
            <a:ext cx="4943475" cy="3295650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◊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2-matchings</a:t>
            </a:r>
            <a:b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subcubic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graphs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Optimization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on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systems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err="1" smtClean="0">
                <a:latin typeface="Comic Sans MS" pitchFamily="66" charset="0"/>
              </a:rPr>
              <a:t>For</a:t>
            </a:r>
            <a:r>
              <a:rPr lang="hu-HU" sz="1800" dirty="0" smtClean="0">
                <a:latin typeface="Comic Sans MS" pitchFamily="66" charset="0"/>
              </a:rPr>
              <a:t> a </a:t>
            </a:r>
            <a:r>
              <a:rPr lang="hu-HU" sz="1800" dirty="0" err="1" smtClean="0">
                <a:latin typeface="Comic Sans MS" pitchFamily="66" charset="0"/>
              </a:rPr>
              <a:t>set</a:t>
            </a:r>
            <a:r>
              <a:rPr lang="hu-HU" sz="1800" dirty="0" smtClean="0">
                <a:latin typeface="Comic Sans MS" pitchFamily="66" charset="0"/>
              </a:rPr>
              <a:t>  S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⊆</a:t>
            </a:r>
            <a:r>
              <a:rPr lang="hu-HU" sz="1800" b="1" dirty="0" smtClean="0">
                <a:latin typeface="Comic Sans MS" pitchFamily="66" charset="0"/>
              </a:rPr>
              <a:t>Z</a:t>
            </a:r>
            <a:r>
              <a:rPr lang="hu-HU" sz="1800" baseline="30000" dirty="0" smtClean="0">
                <a:latin typeface="Comic Sans MS" pitchFamily="66" charset="0"/>
              </a:rPr>
              <a:t>V</a:t>
            </a:r>
            <a:r>
              <a:rPr lang="hu-HU" sz="1800" dirty="0" smtClean="0">
                <a:latin typeface="Comic Sans MS" pitchFamily="66" charset="0"/>
              </a:rPr>
              <a:t> , </a:t>
            </a:r>
            <a:r>
              <a:rPr lang="hu-HU" sz="1800" dirty="0" err="1" smtClean="0">
                <a:latin typeface="Comic Sans MS" pitchFamily="66" charset="0"/>
              </a:rPr>
              <a:t>we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define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l-GR" sz="1800" dirty="0" smtClean="0">
                <a:latin typeface="Comic Sans MS"/>
                <a:ea typeface="Cambria Math"/>
              </a:rPr>
              <a:t>Φ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(S)</a:t>
            </a:r>
            <a:r>
              <a:rPr lang="hu-HU" sz="1800" dirty="0" smtClean="0">
                <a:latin typeface="Comic Sans MS" pitchFamily="66" charset="0"/>
              </a:rPr>
              <a:t>= </a:t>
            </a:r>
            <a:r>
              <a:rPr lang="hu-HU" sz="1800" dirty="0" err="1" smtClean="0">
                <a:latin typeface="Comic Sans MS" pitchFamily="66" charset="0"/>
              </a:rPr>
              <a:t>max</a:t>
            </a:r>
            <a:r>
              <a:rPr lang="hu-HU" sz="1800" baseline="-25000" dirty="0" err="1" smtClean="0">
                <a:latin typeface="Comic Sans MS" pitchFamily="66" charset="0"/>
              </a:rPr>
              <a:t>v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baseline="-25000" dirty="0" smtClean="0">
                <a:latin typeface="Comic Sans MS" pitchFamily="66" charset="0"/>
              </a:rPr>
              <a:t>V</a:t>
            </a:r>
            <a:r>
              <a:rPr lang="hu-HU" sz="1800" dirty="0" smtClean="0">
                <a:latin typeface="Comic Sans MS" pitchFamily="66" charset="0"/>
              </a:rPr>
              <a:t>{</a:t>
            </a:r>
            <a:r>
              <a:rPr lang="hu-HU" sz="1800" dirty="0" err="1" smtClean="0">
                <a:latin typeface="Comic Sans MS" pitchFamily="66" charset="0"/>
              </a:rPr>
              <a:t>max</a:t>
            </a:r>
            <a:r>
              <a:rPr lang="hu-HU" sz="1800" baseline="-25000" dirty="0" err="1" smtClean="0">
                <a:latin typeface="Comic Sans MS" pitchFamily="66" charset="0"/>
              </a:rPr>
              <a:t>x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baseline="-25000" dirty="0" err="1" smtClean="0">
                <a:latin typeface="Comic Sans MS" pitchFamily="66" charset="0"/>
              </a:rPr>
              <a:t>S</a:t>
            </a:r>
            <a:r>
              <a:rPr lang="hu-HU" sz="1800" dirty="0" err="1" smtClean="0">
                <a:latin typeface="Comic Sans MS" pitchFamily="66" charset="0"/>
              </a:rPr>
              <a:t>x</a:t>
            </a:r>
            <a:r>
              <a:rPr lang="hu-HU" sz="1800" dirty="0" smtClean="0">
                <a:latin typeface="Comic Sans MS" pitchFamily="66" charset="0"/>
              </a:rPr>
              <a:t>(</a:t>
            </a:r>
            <a:r>
              <a:rPr lang="hu-HU" sz="1800" dirty="0" err="1" smtClean="0">
                <a:latin typeface="Comic Sans MS" pitchFamily="66" charset="0"/>
              </a:rPr>
              <a:t>v</a:t>
            </a:r>
            <a:r>
              <a:rPr lang="hu-HU" sz="1800" dirty="0" smtClean="0">
                <a:latin typeface="Comic Sans MS" pitchFamily="66" charset="0"/>
              </a:rPr>
              <a:t>) - </a:t>
            </a:r>
            <a:r>
              <a:rPr lang="hu-HU" sz="1800" dirty="0" err="1" smtClean="0">
                <a:latin typeface="Comic Sans MS" pitchFamily="66" charset="0"/>
              </a:rPr>
              <a:t>min</a:t>
            </a:r>
            <a:r>
              <a:rPr lang="hu-HU" sz="1800" baseline="-25000" dirty="0" err="1" smtClean="0">
                <a:latin typeface="Comic Sans MS" pitchFamily="66" charset="0"/>
              </a:rPr>
              <a:t>x</a:t>
            </a:r>
            <a:r>
              <a:rPr lang="hu-HU" sz="1800" baseline="-250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baseline="-25000" dirty="0" err="1" smtClean="0">
                <a:latin typeface="Comic Sans MS" pitchFamily="66" charset="0"/>
              </a:rPr>
              <a:t>S</a:t>
            </a:r>
            <a:r>
              <a:rPr lang="hu-HU" sz="1800" dirty="0" err="1" smtClean="0">
                <a:latin typeface="Comic Sans MS" pitchFamily="66" charset="0"/>
              </a:rPr>
              <a:t>x</a:t>
            </a:r>
            <a:r>
              <a:rPr lang="hu-HU" sz="1800" dirty="0" smtClean="0">
                <a:latin typeface="Comic Sans MS" pitchFamily="66" charset="0"/>
              </a:rPr>
              <a:t>(</a:t>
            </a:r>
            <a:r>
              <a:rPr lang="hu-HU" sz="1800" dirty="0" err="1" smtClean="0">
                <a:latin typeface="Comic Sans MS" pitchFamily="66" charset="0"/>
              </a:rPr>
              <a:t>v</a:t>
            </a:r>
            <a:r>
              <a:rPr lang="hu-HU" sz="1800" dirty="0" smtClean="0">
                <a:latin typeface="Comic Sans MS" pitchFamily="66" charset="0"/>
              </a:rPr>
              <a:t>)}.</a:t>
            </a: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hu-HU" sz="1800" dirty="0" err="1" smtClean="0">
                <a:latin typeface="Comic Sans MS" pitchFamily="66" charset="0"/>
              </a:rPr>
              <a:t>Assume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that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for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</a:t>
            </a:r>
            <a:r>
              <a:rPr lang="hu-HU" sz="1800" dirty="0" smtClean="0">
                <a:latin typeface="Comic Sans MS" pitchFamily="66" charset="0"/>
              </a:rPr>
              <a:t>a b</a:t>
            </a:r>
            <a:r>
              <a:rPr lang="en-US" sz="18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{0,1,2}</a:t>
            </a:r>
            <a:r>
              <a:rPr lang="hu-HU" sz="1800" b="1" baseline="30000" dirty="0" smtClean="0">
                <a:latin typeface="Comic Sans MS" pitchFamily="66" charset="0"/>
              </a:rPr>
              <a:t>V </a:t>
            </a:r>
            <a:r>
              <a:rPr lang="hu-HU" sz="1800" dirty="0" err="1" smtClean="0">
                <a:latin typeface="Comic Sans MS" pitchFamily="66" charset="0"/>
              </a:rPr>
              <a:t>we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can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decide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whether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there</a:t>
            </a:r>
            <a:r>
              <a:rPr lang="hu-HU" sz="1800" dirty="0" smtClean="0">
                <a:latin typeface="Comic Sans MS" pitchFamily="66" charset="0"/>
              </a:rPr>
              <a:t> is F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⊆E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with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d</a:t>
            </a:r>
            <a:r>
              <a:rPr lang="hu-HU" sz="1800" baseline="-25000" dirty="0" err="1" smtClean="0">
                <a:latin typeface="Comic Sans MS" pitchFamily="66" charset="0"/>
              </a:rPr>
              <a:t>F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(v)=b(v) </a:t>
            </a:r>
            <a:r>
              <a:rPr lang="hu-HU" sz="1800" dirty="0" err="1" smtClean="0">
                <a:latin typeface="Comic Sans MS" pitchFamily="66" charset="0"/>
              </a:rPr>
              <a:t>in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l-GR" sz="1800" dirty="0" smtClean="0">
                <a:latin typeface="Comic Sans MS" pitchFamily="66" charset="0"/>
              </a:rPr>
              <a:t>γ</a:t>
            </a:r>
            <a:r>
              <a:rPr lang="hu-HU" sz="1800" baseline="-25000" dirty="0" smtClean="0">
                <a:latin typeface="Comic Sans MS" pitchFamily="66" charset="0"/>
              </a:rPr>
              <a:t>1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time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( O(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log</a:t>
            </a:r>
            <a:r>
              <a:rPr lang="hu-HU" sz="1800" baseline="-25000" dirty="0" err="1" smtClean="0">
                <a:solidFill>
                  <a:schemeClr val="accent3"/>
                </a:solidFill>
                <a:latin typeface="Comic Sans MS" pitchFamily="66" charset="0"/>
              </a:rPr>
              <a:t>n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(n</a:t>
            </a:r>
            <a:r>
              <a:rPr lang="hu-HU" sz="1800" baseline="30000" dirty="0" smtClean="0">
                <a:solidFill>
                  <a:schemeClr val="accent3"/>
                </a:solidFill>
                <a:latin typeface="Comic Sans MS" pitchFamily="66" charset="0"/>
              </a:rPr>
              <a:t>2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/m)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m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√n), Goldberg and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Karzanov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‘04)</a:t>
            </a:r>
            <a:r>
              <a:rPr lang="hu-HU" sz="1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598252" y="2096852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⊆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r>
              <a:rPr lang="hu-HU" b="1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fin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ite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jump system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 or not in 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γ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time.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Then we can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fi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maximizing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log </a:t>
            </a:r>
            <a:r>
              <a:rPr lang="el-GR" dirty="0" smtClean="0">
                <a:solidFill>
                  <a:schemeClr val="tx1"/>
                </a:solidFill>
                <a:latin typeface="Comic Sans MS"/>
                <a:ea typeface="Cambria Math"/>
              </a:rPr>
              <a:t>Φ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(J)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γ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time.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374020" y="1869737"/>
            <a:ext cx="411480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Murota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Tanaka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‘06)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09600" y="5014596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graphs, the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◊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2-matching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problem can be solved in 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 γ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time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396919" y="4750572"/>
            <a:ext cx="3809225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(B.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‘09)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Alak 16"/>
          <p:cNvCxnSpPr>
            <a:stCxn id="16" idx="1"/>
            <a:endCxn id="25" idx="1"/>
          </p:cNvCxnSpPr>
          <p:nvPr/>
        </p:nvCxnSpPr>
        <p:spPr>
          <a:xfrm rot="10800000" flipV="1">
            <a:off x="4572001" y="3834044"/>
            <a:ext cx="934557" cy="1664865"/>
          </a:xfrm>
          <a:prstGeom prst="bentConnector3">
            <a:avLst>
              <a:gd name="adj1" fmla="val 448207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err="1" smtClean="0">
                <a:solidFill>
                  <a:schemeClr val="bg1"/>
                </a:solidFill>
                <a:latin typeface="Comic Sans MS" pitchFamily="66" charset="0"/>
              </a:rPr>
              <a:t>Plan</a:t>
            </a:r>
            <a:endParaRPr lang="hu-HU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08414" y="1430842"/>
            <a:ext cx="4334683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={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| M is a ◊–free 2-matching}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is a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system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506557" y="1316261"/>
            <a:ext cx="2941581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Determine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whether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x</a:t>
            </a:r>
            <a:r>
              <a:rPr lang="hu-HU" b="1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Alak 7"/>
          <p:cNvCxnSpPr>
            <a:stCxn id="5" idx="2"/>
            <a:endCxn id="6" idx="1"/>
          </p:cNvCxnSpPr>
          <p:nvPr/>
        </p:nvCxnSpPr>
        <p:spPr>
          <a:xfrm rot="5400000" flipH="1" flipV="1">
            <a:off x="3705093" y="344468"/>
            <a:ext cx="472125" cy="3130801"/>
          </a:xfrm>
          <a:prstGeom prst="bentConnector4">
            <a:avLst>
              <a:gd name="adj1" fmla="val -48419"/>
              <a:gd name="adj2" fmla="val 84613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kerekített téglalap 15"/>
          <p:cNvSpPr/>
          <p:nvPr/>
        </p:nvSpPr>
        <p:spPr>
          <a:xfrm>
            <a:off x="5506557" y="3323267"/>
            <a:ext cx="3192135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Observe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(0,…,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  <a:ea typeface="Cambria Math"/>
              </a:rPr>
              <a:t>)∈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</a:p>
          <a:p>
            <a:pPr algn="ctr" fontAlgn="t"/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Φ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)≤3</a:t>
            </a:r>
          </a:p>
        </p:txBody>
      </p:sp>
      <p:cxnSp>
        <p:nvCxnSpPr>
          <p:cNvPr id="17" name="Alak 16"/>
          <p:cNvCxnSpPr>
            <a:stCxn id="6" idx="2"/>
            <a:endCxn id="16" idx="0"/>
          </p:cNvCxnSpPr>
          <p:nvPr/>
        </p:nvCxnSpPr>
        <p:spPr>
          <a:xfrm rot="16200000" flipH="1">
            <a:off x="6394028" y="2614669"/>
            <a:ext cx="1291917" cy="1252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4572000" y="4988132"/>
            <a:ext cx="4114800" cy="10215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Algorithm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for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◊–free 2-matchings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subcubic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graphs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O(n</a:t>
            </a:r>
            <a:r>
              <a:rPr lang="hu-HU" b="1" baseline="30000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2015716" y="4050069"/>
            <a:ext cx="2988332" cy="558062"/>
          </a:xfrm>
          <a:prstGeom prst="wedgeRoundRectCallout">
            <a:avLst>
              <a:gd name="adj1" fmla="val -72726"/>
              <a:gd name="adj2" fmla="val 4865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latin typeface="Comic Sans MS" pitchFamily="66" charset="0"/>
              </a:rPr>
              <a:t>Murota</a:t>
            </a:r>
            <a:r>
              <a:rPr lang="hu-HU" b="1" dirty="0" smtClean="0">
                <a:latin typeface="Comic Sans MS" pitchFamily="66" charset="0"/>
              </a:rPr>
              <a:t> and </a:t>
            </a:r>
            <a:r>
              <a:rPr lang="hu-HU" b="1" dirty="0" err="1" smtClean="0">
                <a:latin typeface="Comic Sans MS" pitchFamily="66" charset="0"/>
              </a:rPr>
              <a:t>Tanaka</a:t>
            </a:r>
            <a:r>
              <a:rPr lang="hu-HU" b="1" dirty="0" smtClean="0">
                <a:latin typeface="Comic Sans MS" pitchFamily="66" charset="0"/>
              </a:rPr>
              <a:t> ‘06</a:t>
            </a:r>
            <a:endParaRPr lang="hu-H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16" grpId="0" animBg="1"/>
      <p:bldP spid="25" grpId="0" animBg="1"/>
      <p:bldP spid="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zövegdoboz 48"/>
          <p:cNvSpPr txBox="1"/>
          <p:nvPr/>
        </p:nvSpPr>
        <p:spPr>
          <a:xfrm>
            <a:off x="2773251" y="35637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v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4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1800" dirty="0" err="1" smtClean="0">
                <a:latin typeface="Comic Sans MS" pitchFamily="66" charset="0"/>
              </a:rPr>
              <a:t>Shrink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node-disjoint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squares</a:t>
            </a:r>
            <a:r>
              <a:rPr lang="hu-HU" sz="1800" dirty="0" smtClean="0">
                <a:latin typeface="Comic Sans MS" pitchFamily="66" charset="0"/>
              </a:rPr>
              <a:t> C</a:t>
            </a:r>
            <a:r>
              <a:rPr lang="hu-HU" sz="1800" baseline="-25000" dirty="0" smtClean="0">
                <a:latin typeface="Comic Sans MS" pitchFamily="66" charset="0"/>
              </a:rPr>
              <a:t>1</a:t>
            </a:r>
            <a:r>
              <a:rPr lang="hu-HU" sz="1800" dirty="0" smtClean="0">
                <a:latin typeface="Comic Sans MS" pitchFamily="66" charset="0"/>
              </a:rPr>
              <a:t>,…,</a:t>
            </a:r>
            <a:r>
              <a:rPr lang="hu-HU" sz="1800" dirty="0" err="1" smtClean="0">
                <a:latin typeface="Comic Sans MS" pitchFamily="66" charset="0"/>
              </a:rPr>
              <a:t>C</a:t>
            </a:r>
            <a:r>
              <a:rPr lang="hu-HU" sz="1800" baseline="-25000" dirty="0" err="1" smtClean="0">
                <a:latin typeface="Comic Sans MS" pitchFamily="66" charset="0"/>
              </a:rPr>
              <a:t>q</a:t>
            </a:r>
            <a:r>
              <a:rPr lang="hu-HU" sz="1800" dirty="0" smtClean="0">
                <a:latin typeface="Comic Sans MS" pitchFamily="66" charset="0"/>
              </a:rPr>
              <a:t> , </a:t>
            </a:r>
            <a:r>
              <a:rPr lang="hu-HU" sz="1800" dirty="0" err="1" smtClean="0">
                <a:latin typeface="Comic Sans MS" pitchFamily="66" charset="0"/>
              </a:rPr>
              <a:t>resulting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in</a:t>
            </a:r>
            <a:r>
              <a:rPr lang="hu-HU" sz="1800" dirty="0" smtClean="0">
                <a:latin typeface="Comic Sans MS" pitchFamily="66" charset="0"/>
              </a:rPr>
              <a:t> G'=(V',E'). </a:t>
            </a:r>
            <a:r>
              <a:rPr lang="hu-HU" sz="1800" dirty="0" err="1" smtClean="0">
                <a:latin typeface="Comic Sans MS" pitchFamily="66" charset="0"/>
              </a:rPr>
              <a:t>Note</a:t>
            </a:r>
            <a:r>
              <a:rPr lang="hu-HU" sz="1800" dirty="0" smtClean="0">
                <a:latin typeface="Comic Sans MS" pitchFamily="66" charset="0"/>
              </a:rPr>
              <a:t>:</a:t>
            </a:r>
          </a:p>
          <a:p>
            <a:r>
              <a:rPr lang="hu-HU" sz="1800" dirty="0" smtClean="0">
                <a:latin typeface="Comic Sans MS" pitchFamily="66" charset="0"/>
              </a:rPr>
              <a:t>G' </a:t>
            </a:r>
            <a:r>
              <a:rPr lang="hu-HU" sz="1800" dirty="0" err="1" smtClean="0">
                <a:latin typeface="Comic Sans MS" pitchFamily="66" charset="0"/>
              </a:rPr>
              <a:t>might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have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loops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sz="1800" dirty="0" smtClean="0">
                <a:latin typeface="Comic Sans MS" pitchFamily="66" charset="0"/>
              </a:rPr>
              <a:t>and 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parallel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edges</a:t>
            </a:r>
            <a:r>
              <a:rPr lang="hu-HU" sz="1800" dirty="0" smtClean="0">
                <a:latin typeface="Comic Sans MS" pitchFamily="66" charset="0"/>
              </a:rPr>
              <a:t>,</a:t>
            </a:r>
          </a:p>
          <a:p>
            <a:r>
              <a:rPr lang="hu-HU" sz="1800" dirty="0" err="1" smtClean="0">
                <a:latin typeface="Comic Sans MS" pitchFamily="66" charset="0"/>
              </a:rPr>
              <a:t>if</a:t>
            </a:r>
            <a:r>
              <a:rPr lang="hu-HU" sz="1800" dirty="0" smtClean="0">
                <a:latin typeface="Comic Sans MS" pitchFamily="66" charset="0"/>
              </a:rPr>
              <a:t> G is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subcubic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then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so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is</a:t>
            </a:r>
            <a:r>
              <a:rPr lang="hu-HU" sz="1800" dirty="0" smtClean="0">
                <a:latin typeface="Comic Sans MS" pitchFamily="66" charset="0"/>
              </a:rPr>
              <a:t> G'.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341196" y="502276"/>
            <a:ext cx="2941581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Determine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whether</a:t>
            </a:r>
            <a:endParaRPr lang="hu-HU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x</a:t>
            </a:r>
            <a:r>
              <a:rPr lang="hu-HU" b="1" dirty="0" smtClean="0">
                <a:solidFill>
                  <a:schemeClr val="tx2"/>
                </a:solidFill>
                <a:latin typeface="Cambria Math"/>
                <a:ea typeface="Cambria Math"/>
              </a:rPr>
              <a:t>∈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tx2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tx2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609600" y="1642069"/>
            <a:ext cx="8064896" cy="2565053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 anchorCtr="0">
            <a:no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Let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C=(v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) be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square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Shrinking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C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consists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of</a:t>
            </a:r>
          </a:p>
          <a:p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512236" y="1420732"/>
            <a:ext cx="365792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Shrinking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square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997714" y="263133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2843808" y="263133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997714" y="3415034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843808" y="3415034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>
            <a:stCxn id="9" idx="6"/>
            <a:endCxn id="10" idx="2"/>
          </p:cNvCxnSpPr>
          <p:nvPr/>
        </p:nvCxnSpPr>
        <p:spPr>
          <a:xfrm>
            <a:off x="2177734" y="2721340"/>
            <a:ext cx="66607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stCxn id="11" idx="6"/>
            <a:endCxn id="12" idx="2"/>
          </p:cNvCxnSpPr>
          <p:nvPr/>
        </p:nvCxnSpPr>
        <p:spPr>
          <a:xfrm>
            <a:off x="2177734" y="3505044"/>
            <a:ext cx="66607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11" idx="7"/>
            <a:endCxn id="10" idx="3"/>
          </p:cNvCxnSpPr>
          <p:nvPr/>
        </p:nvCxnSpPr>
        <p:spPr>
          <a:xfrm flipV="1">
            <a:off x="2151371" y="2784987"/>
            <a:ext cx="718800" cy="6564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12" idx="1"/>
            <a:endCxn id="9" idx="5"/>
          </p:cNvCxnSpPr>
          <p:nvPr/>
        </p:nvCxnSpPr>
        <p:spPr>
          <a:xfrm flipH="1" flipV="1">
            <a:off x="2151371" y="2784987"/>
            <a:ext cx="718800" cy="6564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endCxn id="9" idx="1"/>
          </p:cNvCxnSpPr>
          <p:nvPr/>
        </p:nvCxnSpPr>
        <p:spPr>
          <a:xfrm>
            <a:off x="1764406" y="2427680"/>
            <a:ext cx="259671" cy="23001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>
            <a:endCxn id="11" idx="3"/>
          </p:cNvCxnSpPr>
          <p:nvPr/>
        </p:nvCxnSpPr>
        <p:spPr>
          <a:xfrm flipV="1">
            <a:off x="1799692" y="3568691"/>
            <a:ext cx="224385" cy="20638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>
            <a:stCxn id="12" idx="5"/>
          </p:cNvCxnSpPr>
          <p:nvPr/>
        </p:nvCxnSpPr>
        <p:spPr>
          <a:xfrm>
            <a:off x="2997465" y="3568691"/>
            <a:ext cx="250748" cy="20638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>
            <a:stCxn id="10" idx="7"/>
          </p:cNvCxnSpPr>
          <p:nvPr/>
        </p:nvCxnSpPr>
        <p:spPr>
          <a:xfrm flipV="1">
            <a:off x="2997465" y="2427680"/>
            <a:ext cx="250748" cy="23001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1922771" y="225840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v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1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2768865" y="229277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v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2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934307" y="35867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v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3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50" name="Jobbra nyíl 49"/>
          <p:cNvSpPr/>
          <p:nvPr/>
        </p:nvSpPr>
        <p:spPr>
          <a:xfrm>
            <a:off x="3887924" y="2784987"/>
            <a:ext cx="1394853" cy="5807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6143506" y="2928094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7236296" y="2928094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5" name="Egyenes összekötő 54"/>
          <p:cNvCxnSpPr>
            <a:stCxn id="51" idx="6"/>
            <a:endCxn id="53" idx="2"/>
          </p:cNvCxnSpPr>
          <p:nvPr/>
        </p:nvCxnSpPr>
        <p:spPr>
          <a:xfrm>
            <a:off x="6400800" y="3051375"/>
            <a:ext cx="835496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endCxn id="51" idx="1"/>
          </p:cNvCxnSpPr>
          <p:nvPr/>
        </p:nvCxnSpPr>
        <p:spPr>
          <a:xfrm>
            <a:off x="5883835" y="2721340"/>
            <a:ext cx="297351" cy="2428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>
            <a:endCxn id="53" idx="7"/>
          </p:cNvCxnSpPr>
          <p:nvPr/>
        </p:nvCxnSpPr>
        <p:spPr>
          <a:xfrm flipH="1">
            <a:off x="7455910" y="2689919"/>
            <a:ext cx="284442" cy="27428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>
            <a:stCxn id="53" idx="5"/>
          </p:cNvCxnSpPr>
          <p:nvPr/>
        </p:nvCxnSpPr>
        <p:spPr>
          <a:xfrm>
            <a:off x="7455910" y="3138547"/>
            <a:ext cx="297172" cy="24217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>
            <a:stCxn id="51" idx="3"/>
          </p:cNvCxnSpPr>
          <p:nvPr/>
        </p:nvCxnSpPr>
        <p:spPr>
          <a:xfrm flipH="1">
            <a:off x="5896744" y="3138547"/>
            <a:ext cx="284442" cy="31039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zövegdoboz 68"/>
          <p:cNvSpPr txBox="1"/>
          <p:nvPr/>
        </p:nvSpPr>
        <p:spPr>
          <a:xfrm>
            <a:off x="6143506" y="259695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u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1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7152300" y="262564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mic Sans MS" pitchFamily="66" charset="0"/>
              </a:rPr>
              <a:t>u</a:t>
            </a:r>
            <a:r>
              <a:rPr lang="hu-HU" sz="1600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1</a:t>
            </a:r>
            <a:endParaRPr lang="hu-HU" sz="1600" b="1" dirty="0">
              <a:solidFill>
                <a:schemeClr val="accent1"/>
              </a:solidFill>
            </a:endParaRPr>
          </a:p>
        </p:txBody>
      </p:sp>
      <p:sp>
        <p:nvSpPr>
          <p:cNvPr id="71" name="2. sz. felirat keret nélkül 70"/>
          <p:cNvSpPr/>
          <p:nvPr/>
        </p:nvSpPr>
        <p:spPr>
          <a:xfrm>
            <a:off x="6616407" y="3595054"/>
            <a:ext cx="1754365" cy="456507"/>
          </a:xfrm>
          <a:prstGeom prst="callout2">
            <a:avLst>
              <a:gd name="adj1" fmla="val 32856"/>
              <a:gd name="adj2" fmla="val 10019"/>
              <a:gd name="adj3" fmla="val -998"/>
              <a:gd name="adj4" fmla="val -1251"/>
              <a:gd name="adj5" fmla="val -101910"/>
              <a:gd name="adj6" fmla="val -37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‘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square-edge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’</a:t>
            </a:r>
            <a:endParaRPr lang="hu-HU" sz="16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6" grpId="0"/>
      <p:bldP spid="47" grpId="0"/>
      <p:bldP spid="48" grpId="0"/>
      <p:bldP spid="50" grpId="0" animBg="1"/>
      <p:bldP spid="51" grpId="0" animBg="1"/>
      <p:bldP spid="53" grpId="0" animBg="1"/>
      <p:bldP spid="69" grpId="0"/>
      <p:bldP spid="70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Outline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Motivation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Definitions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Previous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work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systems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◊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2-matchings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subcubic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graphs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M-concave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functions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Increasing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node-connectivity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by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one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Polyhedral</a:t>
            </a:r>
            <a:r>
              <a:rPr lang="hu-HU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description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2800" b="1" dirty="0" err="1" smtClean="0">
                <a:solidFill>
                  <a:schemeClr val="tx2"/>
                </a:solidFill>
                <a:latin typeface="Comic Sans MS" pitchFamily="66" charset="0"/>
              </a:rPr>
              <a:t>Conclusions</a:t>
            </a:r>
            <a:endParaRPr lang="hu-HU" sz="2800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Egyenes összekötő 98"/>
          <p:cNvCxnSpPr>
            <a:stCxn id="42" idx="4"/>
            <a:endCxn id="54" idx="0"/>
          </p:cNvCxnSpPr>
          <p:nvPr/>
        </p:nvCxnSpPr>
        <p:spPr>
          <a:xfrm>
            <a:off x="4117187" y="2748086"/>
            <a:ext cx="0" cy="8157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>
            <a:stCxn id="144" idx="0"/>
            <a:endCxn id="143" idx="4"/>
          </p:cNvCxnSpPr>
          <p:nvPr/>
        </p:nvCxnSpPr>
        <p:spPr>
          <a:xfrm flipV="1">
            <a:off x="4117187" y="2792942"/>
            <a:ext cx="0" cy="748507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341196" y="502276"/>
            <a:ext cx="2941581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Determine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whether</a:t>
            </a:r>
            <a:endParaRPr lang="hu-HU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x</a:t>
            </a:r>
            <a:r>
              <a:rPr lang="hu-HU" b="1" dirty="0" smtClean="0">
                <a:solidFill>
                  <a:schemeClr val="tx2"/>
                </a:solidFill>
                <a:latin typeface="Cambria Math"/>
                <a:ea typeface="Cambria Math"/>
              </a:rPr>
              <a:t>∈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tx2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tx2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4" name="Tartalom helye 33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 </a:t>
            </a:r>
            <a:endParaRPr lang="hu-HU" sz="1800" dirty="0">
              <a:latin typeface="Comic Sans MS" pitchFamily="66" charset="0"/>
            </a:endParaRPr>
          </a:p>
        </p:txBody>
      </p:sp>
      <p:sp>
        <p:nvSpPr>
          <p:cNvPr id="35" name="Ellipszis 34"/>
          <p:cNvSpPr/>
          <p:nvPr/>
        </p:nvSpPr>
        <p:spPr>
          <a:xfrm>
            <a:off x="1315269" y="24455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36" name="Ellipszis 35"/>
          <p:cNvSpPr/>
          <p:nvPr/>
        </p:nvSpPr>
        <p:spPr>
          <a:xfrm>
            <a:off x="198422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37" name="Ellipszis 36"/>
          <p:cNvSpPr/>
          <p:nvPr/>
        </p:nvSpPr>
        <p:spPr>
          <a:xfrm>
            <a:off x="646203" y="4531988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38" name="Ellipszis 37"/>
          <p:cNvSpPr/>
          <p:nvPr/>
        </p:nvSpPr>
        <p:spPr>
          <a:xfrm>
            <a:off x="1984229" y="401883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1" name="Ellipszis 40"/>
          <p:cNvSpPr/>
          <p:nvPr/>
        </p:nvSpPr>
        <p:spPr>
          <a:xfrm>
            <a:off x="5154131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2" name="Ellipszis 41"/>
          <p:cNvSpPr/>
          <p:nvPr/>
        </p:nvSpPr>
        <p:spPr>
          <a:xfrm>
            <a:off x="4011306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5" name="Ellipszis 44"/>
          <p:cNvSpPr/>
          <p:nvPr/>
        </p:nvSpPr>
        <p:spPr>
          <a:xfrm>
            <a:off x="5260011" y="37655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54" name="Ellipszis 53"/>
          <p:cNvSpPr/>
          <p:nvPr/>
        </p:nvSpPr>
        <p:spPr>
          <a:xfrm>
            <a:off x="4011306" y="3563877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cxnSp>
        <p:nvCxnSpPr>
          <p:cNvPr id="57" name="Egyenes összekötő 56"/>
          <p:cNvCxnSpPr>
            <a:stCxn id="37" idx="0"/>
            <a:endCxn id="35" idx="3"/>
          </p:cNvCxnSpPr>
          <p:nvPr/>
        </p:nvCxnSpPr>
        <p:spPr>
          <a:xfrm flipV="1">
            <a:off x="752084" y="2617695"/>
            <a:ext cx="594197" cy="1914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>
            <a:stCxn id="114" idx="3"/>
            <a:endCxn id="37" idx="6"/>
          </p:cNvCxnSpPr>
          <p:nvPr/>
        </p:nvCxnSpPr>
        <p:spPr>
          <a:xfrm flipH="1" flipV="1">
            <a:off x="857964" y="4632841"/>
            <a:ext cx="2367696" cy="2434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>
            <a:stCxn id="52" idx="2"/>
            <a:endCxn id="38" idx="6"/>
          </p:cNvCxnSpPr>
          <p:nvPr/>
        </p:nvCxnSpPr>
        <p:spPr>
          <a:xfrm flipH="1">
            <a:off x="2195990" y="4018835"/>
            <a:ext cx="892778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>
            <a:stCxn id="36" idx="4"/>
            <a:endCxn id="38" idx="0"/>
          </p:cNvCxnSpPr>
          <p:nvPr/>
        </p:nvCxnSpPr>
        <p:spPr>
          <a:xfrm>
            <a:off x="2090110" y="3256834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>
            <a:stCxn id="35" idx="5"/>
            <a:endCxn id="36" idx="1"/>
          </p:cNvCxnSpPr>
          <p:nvPr/>
        </p:nvCxnSpPr>
        <p:spPr>
          <a:xfrm>
            <a:off x="1496018" y="2617695"/>
            <a:ext cx="519223" cy="4669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>
            <a:stCxn id="39" idx="2"/>
            <a:endCxn id="36" idx="6"/>
          </p:cNvCxnSpPr>
          <p:nvPr/>
        </p:nvCxnSpPr>
        <p:spPr>
          <a:xfrm flipH="1">
            <a:off x="2195990" y="3155982"/>
            <a:ext cx="6432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>
            <a:stCxn id="39" idx="4"/>
            <a:endCxn id="52" idx="0"/>
          </p:cNvCxnSpPr>
          <p:nvPr/>
        </p:nvCxnSpPr>
        <p:spPr>
          <a:xfrm>
            <a:off x="2945150" y="3256834"/>
            <a:ext cx="249499" cy="661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>
            <a:stCxn id="39" idx="6"/>
            <a:endCxn id="42" idx="3"/>
          </p:cNvCxnSpPr>
          <p:nvPr/>
        </p:nvCxnSpPr>
        <p:spPr>
          <a:xfrm flipV="1">
            <a:off x="3051030" y="2718547"/>
            <a:ext cx="991288" cy="437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>
            <a:stCxn id="38" idx="5"/>
            <a:endCxn id="114" idx="2"/>
          </p:cNvCxnSpPr>
          <p:nvPr/>
        </p:nvCxnSpPr>
        <p:spPr>
          <a:xfrm>
            <a:off x="2164978" y="4191000"/>
            <a:ext cx="1029670" cy="6140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>
            <a:stCxn id="54" idx="6"/>
            <a:endCxn id="45" idx="2"/>
          </p:cNvCxnSpPr>
          <p:nvPr/>
        </p:nvCxnSpPr>
        <p:spPr>
          <a:xfrm>
            <a:off x="4223067" y="3664730"/>
            <a:ext cx="1036944" cy="2017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>
            <a:stCxn id="42" idx="6"/>
            <a:endCxn id="41" idx="2"/>
          </p:cNvCxnSpPr>
          <p:nvPr/>
        </p:nvCxnSpPr>
        <p:spPr>
          <a:xfrm>
            <a:off x="4223067" y="2647234"/>
            <a:ext cx="931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>
            <a:stCxn id="41" idx="4"/>
            <a:endCxn id="45" idx="0"/>
          </p:cNvCxnSpPr>
          <p:nvPr/>
        </p:nvCxnSpPr>
        <p:spPr>
          <a:xfrm>
            <a:off x="5260012" y="2748086"/>
            <a:ext cx="105880" cy="1017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>
            <a:stCxn id="54" idx="4"/>
            <a:endCxn id="122" idx="0"/>
          </p:cNvCxnSpPr>
          <p:nvPr/>
        </p:nvCxnSpPr>
        <p:spPr>
          <a:xfrm>
            <a:off x="4117187" y="3765582"/>
            <a:ext cx="31012" cy="837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lipszis 121"/>
          <p:cNvSpPr/>
          <p:nvPr/>
        </p:nvSpPr>
        <p:spPr>
          <a:xfrm>
            <a:off x="4042318" y="460330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cxnSp>
        <p:nvCxnSpPr>
          <p:cNvPr id="124" name="Egyenes összekötő 123"/>
          <p:cNvCxnSpPr>
            <a:stCxn id="114" idx="6"/>
            <a:endCxn id="122" idx="2"/>
          </p:cNvCxnSpPr>
          <p:nvPr/>
        </p:nvCxnSpPr>
        <p:spPr>
          <a:xfrm flipV="1">
            <a:off x="3406409" y="4704155"/>
            <a:ext cx="635909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>
            <a:stCxn id="139" idx="1"/>
            <a:endCxn id="138" idx="5"/>
          </p:cNvCxnSpPr>
          <p:nvPr/>
        </p:nvCxnSpPr>
        <p:spPr>
          <a:xfrm flipH="1" flipV="1">
            <a:off x="2181077" y="3243154"/>
            <a:ext cx="438578" cy="311975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lipszis 142"/>
          <p:cNvSpPr/>
          <p:nvPr/>
        </p:nvSpPr>
        <p:spPr>
          <a:xfrm>
            <a:off x="3988540" y="254638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44" name="Ellipszis 143"/>
          <p:cNvSpPr/>
          <p:nvPr/>
        </p:nvSpPr>
        <p:spPr>
          <a:xfrm>
            <a:off x="3988540" y="3541449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cxnSp>
        <p:nvCxnSpPr>
          <p:cNvPr id="152" name="Egyenes összekötő 151"/>
          <p:cNvCxnSpPr>
            <a:stCxn id="139" idx="4"/>
            <a:endCxn id="114" idx="1"/>
          </p:cNvCxnSpPr>
          <p:nvPr/>
        </p:nvCxnSpPr>
        <p:spPr>
          <a:xfrm>
            <a:off x="2710622" y="3765582"/>
            <a:ext cx="515038" cy="968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>
            <a:stCxn id="143" idx="3"/>
            <a:endCxn id="139" idx="7"/>
          </p:cNvCxnSpPr>
          <p:nvPr/>
        </p:nvCxnSpPr>
        <p:spPr>
          <a:xfrm flipH="1">
            <a:off x="2801589" y="2756834"/>
            <a:ext cx="1224631" cy="7982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lipszis 137"/>
          <p:cNvSpPr/>
          <p:nvPr/>
        </p:nvSpPr>
        <p:spPr>
          <a:xfrm>
            <a:off x="1961463" y="303270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39" name="Ellipszis 138"/>
          <p:cNvSpPr/>
          <p:nvPr/>
        </p:nvSpPr>
        <p:spPr>
          <a:xfrm>
            <a:off x="2581975" y="351902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14" name="Ellipszis 113"/>
          <p:cNvSpPr/>
          <p:nvPr/>
        </p:nvSpPr>
        <p:spPr>
          <a:xfrm>
            <a:off x="3194648" y="470415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52" name="Ellipszis 51"/>
          <p:cNvSpPr/>
          <p:nvPr/>
        </p:nvSpPr>
        <p:spPr>
          <a:xfrm>
            <a:off x="3088768" y="39179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39" name="Ellipszis 38"/>
          <p:cNvSpPr/>
          <p:nvPr/>
        </p:nvSpPr>
        <p:spPr>
          <a:xfrm>
            <a:off x="283926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73" name="Szövegdoboz 172"/>
          <p:cNvSpPr txBox="1"/>
          <p:nvPr/>
        </p:nvSpPr>
        <p:spPr>
          <a:xfrm>
            <a:off x="5760132" y="1600200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1.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Maximal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family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disjoint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◊’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s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with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x(v)=2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each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v.</a:t>
            </a: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2.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Shrink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◊’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s,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define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x'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to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be 2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new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nodes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75" name="Lekerekített téglalap 174"/>
          <p:cNvSpPr/>
          <p:nvPr/>
        </p:nvSpPr>
        <p:spPr>
          <a:xfrm>
            <a:off x="5940152" y="4089563"/>
            <a:ext cx="2746648" cy="816297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 anchorCtr="0">
            <a:noAutofit/>
          </a:bodyPr>
          <a:lstStyle/>
          <a:p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x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(G)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if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only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if</a:t>
            </a:r>
            <a:r>
              <a:rPr lang="hu-HU" sz="1600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x'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sz="160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(G').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6" name="Lekerekített téglalap 175"/>
          <p:cNvSpPr/>
          <p:nvPr/>
        </p:nvSpPr>
        <p:spPr>
          <a:xfrm>
            <a:off x="5760132" y="3866435"/>
            <a:ext cx="1116124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Lemma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1" grpId="0" animBg="1"/>
      <p:bldP spid="41" grpId="1" animBg="1"/>
      <p:bldP spid="45" grpId="0" animBg="1"/>
      <p:bldP spid="45" grpId="1" animBg="1"/>
      <p:bldP spid="143" grpId="0" animBg="1"/>
      <p:bldP spid="143" grpId="1" animBg="1"/>
      <p:bldP spid="143" grpId="2" animBg="1"/>
      <p:bldP spid="144" grpId="0" animBg="1"/>
      <p:bldP spid="144" grpId="1" animBg="1"/>
      <p:bldP spid="144" grpId="2" animBg="1"/>
      <p:bldP spid="138" grpId="0" animBg="1"/>
      <p:bldP spid="138" grpId="1" animBg="1"/>
      <p:bldP spid="138" grpId="2" animBg="1"/>
      <p:bldP spid="139" grpId="0" animBg="1"/>
      <p:bldP spid="139" grpId="1" animBg="1"/>
      <p:bldP spid="139" grpId="2" animBg="1"/>
      <p:bldP spid="52" grpId="0" animBg="1"/>
      <p:bldP spid="52" grpId="1" animBg="1"/>
      <p:bldP spid="39" grpId="0" animBg="1"/>
      <p:bldP spid="39" grpId="1" animBg="1"/>
      <p:bldP spid="175" grpId="0" animBg="1"/>
      <p:bldP spid="1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Alak 16"/>
          <p:cNvCxnSpPr>
            <a:stCxn id="16" idx="1"/>
            <a:endCxn id="25" idx="1"/>
          </p:cNvCxnSpPr>
          <p:nvPr/>
        </p:nvCxnSpPr>
        <p:spPr>
          <a:xfrm rot="10800000" flipV="1">
            <a:off x="4572001" y="3834044"/>
            <a:ext cx="934557" cy="1664865"/>
          </a:xfrm>
          <a:prstGeom prst="bentConnector3">
            <a:avLst>
              <a:gd name="adj1" fmla="val 448207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err="1" smtClean="0">
                <a:solidFill>
                  <a:schemeClr val="bg1"/>
                </a:solidFill>
                <a:latin typeface="Comic Sans MS" pitchFamily="66" charset="0"/>
              </a:rPr>
              <a:t>Plan</a:t>
            </a:r>
            <a:endParaRPr lang="hu-HU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08414" y="1430842"/>
            <a:ext cx="4334683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={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| M is a ◊–free 2-matching}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is a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system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506557" y="1316261"/>
            <a:ext cx="2941581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Determine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whether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x</a:t>
            </a:r>
            <a:r>
              <a:rPr lang="hu-HU" b="1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Alak 7"/>
          <p:cNvCxnSpPr>
            <a:stCxn id="5" idx="2"/>
            <a:endCxn id="6" idx="1"/>
          </p:cNvCxnSpPr>
          <p:nvPr/>
        </p:nvCxnSpPr>
        <p:spPr>
          <a:xfrm rot="5400000" flipH="1" flipV="1">
            <a:off x="3705093" y="344468"/>
            <a:ext cx="472125" cy="3130801"/>
          </a:xfrm>
          <a:prstGeom prst="bentConnector4">
            <a:avLst>
              <a:gd name="adj1" fmla="val -48419"/>
              <a:gd name="adj2" fmla="val 84613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kerekített téglalap 15"/>
          <p:cNvSpPr/>
          <p:nvPr/>
        </p:nvSpPr>
        <p:spPr>
          <a:xfrm>
            <a:off x="5506557" y="3323267"/>
            <a:ext cx="3192135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Observe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(0,…,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  <a:ea typeface="Cambria Math"/>
              </a:rPr>
              <a:t>)∈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</a:p>
          <a:p>
            <a:pPr algn="ctr" fontAlgn="t"/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Φ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)≤3</a:t>
            </a:r>
          </a:p>
        </p:txBody>
      </p:sp>
      <p:cxnSp>
        <p:nvCxnSpPr>
          <p:cNvPr id="17" name="Alak 16"/>
          <p:cNvCxnSpPr>
            <a:stCxn id="6" idx="2"/>
            <a:endCxn id="16" idx="0"/>
          </p:cNvCxnSpPr>
          <p:nvPr/>
        </p:nvCxnSpPr>
        <p:spPr>
          <a:xfrm rot="16200000" flipH="1">
            <a:off x="6394028" y="2614669"/>
            <a:ext cx="1291917" cy="1252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4572000" y="4988132"/>
            <a:ext cx="4114800" cy="10215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Algorithm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for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◊–free 2-matchings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subcubic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graphs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O(n</a:t>
            </a:r>
            <a:r>
              <a:rPr lang="hu-HU" b="1" baseline="30000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1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2015716" y="4050069"/>
            <a:ext cx="2988332" cy="558062"/>
          </a:xfrm>
          <a:prstGeom prst="wedgeRoundRectCallout">
            <a:avLst>
              <a:gd name="adj1" fmla="val -72726"/>
              <a:gd name="adj2" fmla="val 4865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latin typeface="Comic Sans MS" pitchFamily="66" charset="0"/>
              </a:rPr>
              <a:t>Murota</a:t>
            </a:r>
            <a:r>
              <a:rPr lang="hu-HU" b="1" dirty="0" smtClean="0">
                <a:latin typeface="Comic Sans MS" pitchFamily="66" charset="0"/>
              </a:rPr>
              <a:t> and </a:t>
            </a:r>
            <a:r>
              <a:rPr lang="hu-HU" b="1" dirty="0" err="1" smtClean="0">
                <a:latin typeface="Comic Sans MS" pitchFamily="66" charset="0"/>
              </a:rPr>
              <a:t>Tanaka</a:t>
            </a:r>
            <a:r>
              <a:rPr lang="hu-HU" b="1" dirty="0" smtClean="0">
                <a:latin typeface="Comic Sans MS" pitchFamily="66" charset="0"/>
              </a:rPr>
              <a:t> ‘06</a:t>
            </a:r>
            <a:endParaRPr lang="hu-HU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Egyenes összekötő 30"/>
          <p:cNvCxnSpPr>
            <a:stCxn id="18" idx="4"/>
            <a:endCxn id="32" idx="0"/>
          </p:cNvCxnSpPr>
          <p:nvPr/>
        </p:nvCxnSpPr>
        <p:spPr>
          <a:xfrm>
            <a:off x="4117187" y="3765582"/>
            <a:ext cx="31012" cy="837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>
            <a:stCxn id="16" idx="4"/>
            <a:endCxn id="18" idx="0"/>
          </p:cNvCxnSpPr>
          <p:nvPr/>
        </p:nvCxnSpPr>
        <p:spPr>
          <a:xfrm>
            <a:off x="4117187" y="2748086"/>
            <a:ext cx="0" cy="8157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>
            <a:stCxn id="36" idx="0"/>
            <a:endCxn id="35" idx="4"/>
          </p:cNvCxnSpPr>
          <p:nvPr/>
        </p:nvCxnSpPr>
        <p:spPr>
          <a:xfrm flipV="1">
            <a:off x="4117187" y="2792942"/>
            <a:ext cx="0" cy="74850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4011306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Ellipszis 17"/>
          <p:cNvSpPr/>
          <p:nvPr/>
        </p:nvSpPr>
        <p:spPr>
          <a:xfrm>
            <a:off x="4011306" y="3563877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5" name="Ellipszis 34"/>
          <p:cNvSpPr/>
          <p:nvPr/>
        </p:nvSpPr>
        <p:spPr>
          <a:xfrm>
            <a:off x="3988540" y="254638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6" name="Ellipszis 35"/>
          <p:cNvSpPr/>
          <p:nvPr/>
        </p:nvSpPr>
        <p:spPr>
          <a:xfrm>
            <a:off x="3988540" y="3541449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Ellipszis 11"/>
          <p:cNvSpPr/>
          <p:nvPr/>
        </p:nvSpPr>
        <p:spPr>
          <a:xfrm>
            <a:off x="198422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9" name="Ellipszis 38"/>
          <p:cNvSpPr/>
          <p:nvPr/>
        </p:nvSpPr>
        <p:spPr>
          <a:xfrm>
            <a:off x="1961463" y="303270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hu-HU" sz="1800" b="1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339905" y="489397"/>
            <a:ext cx="4334683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={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| M is a ◊–free 2-matching}</a:t>
            </a:r>
          </a:p>
          <a:p>
            <a:pPr algn="ctr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is a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system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539552" y="5642073"/>
            <a:ext cx="8064896" cy="866580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L' a 2-matching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G'containing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all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square-edges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 x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∈{0,1,2}</a:t>
            </a:r>
            <a:r>
              <a:rPr lang="hu-HU" sz="1600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Φ(x)=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r>
              <a:rPr lang="hu-HU" sz="1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'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exist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an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extension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L of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L'such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that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r>
              <a:rPr lang="hu-HU" sz="1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=x.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Furthermore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such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L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unique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hu-HU" sz="1600" baseline="30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323528" y="5394797"/>
            <a:ext cx="4716016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Takazawa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‘08)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1315269" y="24455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Ellipszis 12"/>
          <p:cNvSpPr/>
          <p:nvPr/>
        </p:nvSpPr>
        <p:spPr>
          <a:xfrm>
            <a:off x="646203" y="4531988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1984229" y="401883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Ellipszis 14"/>
          <p:cNvSpPr/>
          <p:nvPr/>
        </p:nvSpPr>
        <p:spPr>
          <a:xfrm>
            <a:off x="5154131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Ellipszis 16"/>
          <p:cNvSpPr/>
          <p:nvPr/>
        </p:nvSpPr>
        <p:spPr>
          <a:xfrm>
            <a:off x="5260011" y="37655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9" name="Egyenes összekötő 18"/>
          <p:cNvCxnSpPr>
            <a:stCxn id="13" idx="0"/>
            <a:endCxn id="11" idx="3"/>
          </p:cNvCxnSpPr>
          <p:nvPr/>
        </p:nvCxnSpPr>
        <p:spPr>
          <a:xfrm flipV="1">
            <a:off x="752084" y="2617695"/>
            <a:ext cx="594197" cy="1914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1" idx="3"/>
            <a:endCxn id="13" idx="6"/>
          </p:cNvCxnSpPr>
          <p:nvPr/>
        </p:nvCxnSpPr>
        <p:spPr>
          <a:xfrm flipH="1" flipV="1">
            <a:off x="857964" y="4632841"/>
            <a:ext cx="2367696" cy="2434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42" idx="2"/>
            <a:endCxn id="14" idx="6"/>
          </p:cNvCxnSpPr>
          <p:nvPr/>
        </p:nvCxnSpPr>
        <p:spPr>
          <a:xfrm flipH="1">
            <a:off x="2195990" y="4018835"/>
            <a:ext cx="892778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12" idx="4"/>
            <a:endCxn id="14" idx="0"/>
          </p:cNvCxnSpPr>
          <p:nvPr/>
        </p:nvCxnSpPr>
        <p:spPr>
          <a:xfrm>
            <a:off x="2090110" y="3256834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11" idx="5"/>
            <a:endCxn id="12" idx="1"/>
          </p:cNvCxnSpPr>
          <p:nvPr/>
        </p:nvCxnSpPr>
        <p:spPr>
          <a:xfrm>
            <a:off x="1496018" y="2617695"/>
            <a:ext cx="519223" cy="4669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>
            <a:stCxn id="43" idx="2"/>
            <a:endCxn id="12" idx="6"/>
          </p:cNvCxnSpPr>
          <p:nvPr/>
        </p:nvCxnSpPr>
        <p:spPr>
          <a:xfrm flipH="1">
            <a:off x="2195990" y="3155982"/>
            <a:ext cx="6432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43" idx="4"/>
            <a:endCxn id="42" idx="0"/>
          </p:cNvCxnSpPr>
          <p:nvPr/>
        </p:nvCxnSpPr>
        <p:spPr>
          <a:xfrm>
            <a:off x="2945150" y="3256834"/>
            <a:ext cx="249499" cy="661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43" idx="6"/>
            <a:endCxn id="16" idx="3"/>
          </p:cNvCxnSpPr>
          <p:nvPr/>
        </p:nvCxnSpPr>
        <p:spPr>
          <a:xfrm flipV="1">
            <a:off x="3051030" y="2718547"/>
            <a:ext cx="991288" cy="437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>
            <a:stCxn id="14" idx="5"/>
            <a:endCxn id="41" idx="2"/>
          </p:cNvCxnSpPr>
          <p:nvPr/>
        </p:nvCxnSpPr>
        <p:spPr>
          <a:xfrm>
            <a:off x="2164978" y="4191000"/>
            <a:ext cx="1029670" cy="6140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18" idx="6"/>
            <a:endCxn id="17" idx="2"/>
          </p:cNvCxnSpPr>
          <p:nvPr/>
        </p:nvCxnSpPr>
        <p:spPr>
          <a:xfrm>
            <a:off x="4223067" y="3664730"/>
            <a:ext cx="1036944" cy="2017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>
            <a:stCxn id="16" idx="6"/>
            <a:endCxn id="15" idx="2"/>
          </p:cNvCxnSpPr>
          <p:nvPr/>
        </p:nvCxnSpPr>
        <p:spPr>
          <a:xfrm>
            <a:off x="4223067" y="2647234"/>
            <a:ext cx="931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15" idx="4"/>
            <a:endCxn id="17" idx="0"/>
          </p:cNvCxnSpPr>
          <p:nvPr/>
        </p:nvCxnSpPr>
        <p:spPr>
          <a:xfrm>
            <a:off x="5260012" y="2748086"/>
            <a:ext cx="105880" cy="1017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4042318" y="460330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33" name="Egyenes összekötő 32"/>
          <p:cNvCxnSpPr>
            <a:stCxn id="41" idx="6"/>
            <a:endCxn id="32" idx="2"/>
          </p:cNvCxnSpPr>
          <p:nvPr/>
        </p:nvCxnSpPr>
        <p:spPr>
          <a:xfrm flipV="1">
            <a:off x="3406409" y="4704155"/>
            <a:ext cx="635909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40" idx="1"/>
            <a:endCxn id="39" idx="5"/>
          </p:cNvCxnSpPr>
          <p:nvPr/>
        </p:nvCxnSpPr>
        <p:spPr>
          <a:xfrm flipH="1" flipV="1">
            <a:off x="2181077" y="3243154"/>
            <a:ext cx="438578" cy="311975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>
            <a:stCxn id="40" idx="4"/>
            <a:endCxn id="41" idx="1"/>
          </p:cNvCxnSpPr>
          <p:nvPr/>
        </p:nvCxnSpPr>
        <p:spPr>
          <a:xfrm>
            <a:off x="2710622" y="3765582"/>
            <a:ext cx="515038" cy="9681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>
            <a:stCxn id="35" idx="3"/>
            <a:endCxn id="40" idx="7"/>
          </p:cNvCxnSpPr>
          <p:nvPr/>
        </p:nvCxnSpPr>
        <p:spPr>
          <a:xfrm flipH="1">
            <a:off x="2801589" y="2756834"/>
            <a:ext cx="1224631" cy="7982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2581975" y="351902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1" name="Ellipszis 40"/>
          <p:cNvSpPr/>
          <p:nvPr/>
        </p:nvSpPr>
        <p:spPr>
          <a:xfrm>
            <a:off x="3194648" y="470415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2" name="Ellipszis 41"/>
          <p:cNvSpPr/>
          <p:nvPr/>
        </p:nvSpPr>
        <p:spPr>
          <a:xfrm>
            <a:off x="3088768" y="39179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3" name="Ellipszis 42"/>
          <p:cNvSpPr/>
          <p:nvPr/>
        </p:nvSpPr>
        <p:spPr>
          <a:xfrm>
            <a:off x="283926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5760132" y="1600200"/>
            <a:ext cx="30963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1.</a:t>
            </a:r>
          </a:p>
          <a:p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⊆E and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disjoint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 ◊’s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s.t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. |E(C)∩L|=3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for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each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 of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them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.</a:t>
            </a:r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2.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Shrink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◊’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s, L'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contains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all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square-edges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6" name="Szabadkézi sokszög 45"/>
          <p:cNvSpPr/>
          <p:nvPr/>
        </p:nvSpPr>
        <p:spPr>
          <a:xfrm>
            <a:off x="1509964" y="2454442"/>
            <a:ext cx="2165683" cy="2035342"/>
          </a:xfrm>
          <a:custGeom>
            <a:avLst/>
            <a:gdLst>
              <a:gd name="connsiteX0" fmla="*/ 944478 w 2165683"/>
              <a:gd name="connsiteY0" fmla="*/ 276726 h 2035342"/>
              <a:gd name="connsiteX1" fmla="*/ 42110 w 2165683"/>
              <a:gd name="connsiteY1" fmla="*/ 1155032 h 2035342"/>
              <a:gd name="connsiteX2" fmla="*/ 1197141 w 2165683"/>
              <a:gd name="connsiteY2" fmla="*/ 2033337 h 2035342"/>
              <a:gd name="connsiteX3" fmla="*/ 2135604 w 2165683"/>
              <a:gd name="connsiteY3" fmla="*/ 1143000 h 2035342"/>
              <a:gd name="connsiteX4" fmla="*/ 1016668 w 2165683"/>
              <a:gd name="connsiteY4" fmla="*/ 0 h 203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683" h="2035342">
                <a:moveTo>
                  <a:pt x="944478" y="276726"/>
                </a:moveTo>
                <a:cubicBezTo>
                  <a:pt x="472239" y="569495"/>
                  <a:pt x="0" y="862264"/>
                  <a:pt x="42110" y="1155032"/>
                </a:cubicBezTo>
                <a:cubicBezTo>
                  <a:pt x="84220" y="1447800"/>
                  <a:pt x="848225" y="2035342"/>
                  <a:pt x="1197141" y="2033337"/>
                </a:cubicBezTo>
                <a:cubicBezTo>
                  <a:pt x="1546057" y="2031332"/>
                  <a:pt x="2165683" y="1481889"/>
                  <a:pt x="2135604" y="1143000"/>
                </a:cubicBezTo>
                <a:cubicBezTo>
                  <a:pt x="2105525" y="804111"/>
                  <a:pt x="1215189" y="112295"/>
                  <a:pt x="1016668" y="0"/>
                </a:cubicBez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Szabadkézi sokszög 47"/>
          <p:cNvSpPr/>
          <p:nvPr/>
        </p:nvSpPr>
        <p:spPr>
          <a:xfrm>
            <a:off x="3675647" y="2033337"/>
            <a:ext cx="2183732" cy="2199773"/>
          </a:xfrm>
          <a:custGeom>
            <a:avLst/>
            <a:gdLst>
              <a:gd name="connsiteX0" fmla="*/ 1173079 w 2183732"/>
              <a:gd name="connsiteY0" fmla="*/ 385010 h 2199773"/>
              <a:gd name="connsiteX1" fmla="*/ 848227 w 2183732"/>
              <a:gd name="connsiteY1" fmla="*/ 168442 h 2199773"/>
              <a:gd name="connsiteX2" fmla="*/ 246648 w 2183732"/>
              <a:gd name="connsiteY2" fmla="*/ 276726 h 2199773"/>
              <a:gd name="connsiteX3" fmla="*/ 90237 w 2183732"/>
              <a:gd name="connsiteY3" fmla="*/ 1287379 h 2199773"/>
              <a:gd name="connsiteX4" fmla="*/ 788069 w 2183732"/>
              <a:gd name="connsiteY4" fmla="*/ 2069431 h 2199773"/>
              <a:gd name="connsiteX5" fmla="*/ 1401679 w 2183732"/>
              <a:gd name="connsiteY5" fmla="*/ 2069431 h 2199773"/>
              <a:gd name="connsiteX6" fmla="*/ 2063416 w 2183732"/>
              <a:gd name="connsiteY6" fmla="*/ 1732547 h 2199773"/>
              <a:gd name="connsiteX7" fmla="*/ 2123574 w 2183732"/>
              <a:gd name="connsiteY7" fmla="*/ 1275347 h 2199773"/>
              <a:gd name="connsiteX8" fmla="*/ 1870911 w 2183732"/>
              <a:gd name="connsiteY8" fmla="*/ 517358 h 2199773"/>
              <a:gd name="connsiteX9" fmla="*/ 1149016 w 2183732"/>
              <a:gd name="connsiteY9" fmla="*/ 0 h 219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3732" h="2199773">
                <a:moveTo>
                  <a:pt x="1173079" y="385010"/>
                </a:moveTo>
                <a:cubicBezTo>
                  <a:pt x="1087855" y="285749"/>
                  <a:pt x="1002632" y="186489"/>
                  <a:pt x="848227" y="168442"/>
                </a:cubicBezTo>
                <a:cubicBezTo>
                  <a:pt x="693822" y="150395"/>
                  <a:pt x="372980" y="90237"/>
                  <a:pt x="246648" y="276726"/>
                </a:cubicBezTo>
                <a:cubicBezTo>
                  <a:pt x="120316" y="463216"/>
                  <a:pt x="0" y="988595"/>
                  <a:pt x="90237" y="1287379"/>
                </a:cubicBezTo>
                <a:cubicBezTo>
                  <a:pt x="180474" y="1586163"/>
                  <a:pt x="569495" y="1939089"/>
                  <a:pt x="788069" y="2069431"/>
                </a:cubicBezTo>
                <a:cubicBezTo>
                  <a:pt x="1006643" y="2199773"/>
                  <a:pt x="1189121" y="2125578"/>
                  <a:pt x="1401679" y="2069431"/>
                </a:cubicBezTo>
                <a:cubicBezTo>
                  <a:pt x="1614237" y="2013284"/>
                  <a:pt x="1943100" y="1864894"/>
                  <a:pt x="2063416" y="1732547"/>
                </a:cubicBezTo>
                <a:cubicBezTo>
                  <a:pt x="2183732" y="1600200"/>
                  <a:pt x="2155658" y="1477878"/>
                  <a:pt x="2123574" y="1275347"/>
                </a:cubicBezTo>
                <a:cubicBezTo>
                  <a:pt x="2091490" y="1072816"/>
                  <a:pt x="2033337" y="729916"/>
                  <a:pt x="1870911" y="517358"/>
                </a:cubicBezTo>
                <a:cubicBezTo>
                  <a:pt x="1708485" y="304800"/>
                  <a:pt x="1149016" y="0"/>
                  <a:pt x="1149016" y="0"/>
                </a:cubicBez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5760132" y="3519522"/>
            <a:ext cx="3383867" cy="176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3.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Define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Φ: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Z</a:t>
            </a:r>
            <a:r>
              <a:rPr lang="hu-HU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V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-&gt;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Z</a:t>
            </a:r>
            <a:r>
              <a:rPr lang="hu-HU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V'</a:t>
            </a:r>
            <a:r>
              <a:rPr lang="hu-HU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as</a:t>
            </a:r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baseline="30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(Φ(x))(u) = </a:t>
            </a:r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Σ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{x(v)|</a:t>
            </a:r>
            <a:r>
              <a:rPr lang="hu-HU" sz="1400" dirty="0" err="1" smtClean="0">
                <a:solidFill>
                  <a:schemeClr val="tx2"/>
                </a:solidFill>
                <a:latin typeface="Comic Sans MS" pitchFamily="66" charset="0"/>
              </a:rPr>
              <a:t>v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400" dirty="0" err="1" smtClean="0">
                <a:solidFill>
                  <a:schemeClr val="tx2"/>
                </a:solidFill>
                <a:latin typeface="Comic Sans MS" pitchFamily="66" charset="0"/>
              </a:rPr>
              <a:t>corresponds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400" dirty="0" err="1" smtClean="0">
                <a:solidFill>
                  <a:schemeClr val="tx2"/>
                </a:solidFill>
                <a:latin typeface="Comic Sans MS" pitchFamily="66" charset="0"/>
              </a:rPr>
              <a:t>to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u}-</a:t>
            </a:r>
          </a:p>
          <a:p>
            <a:pPr algn="ctr"/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         2|{</a:t>
            </a:r>
            <a:r>
              <a:rPr lang="hu-HU" sz="1400" dirty="0" err="1" smtClean="0">
                <a:solidFill>
                  <a:schemeClr val="tx2"/>
                </a:solidFill>
                <a:latin typeface="Comic Sans MS" pitchFamily="66" charset="0"/>
              </a:rPr>
              <a:t>square-edges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400" dirty="0" err="1" smtClean="0">
                <a:solidFill>
                  <a:schemeClr val="tx2"/>
                </a:solidFill>
                <a:latin typeface="Comic Sans MS" pitchFamily="66" charset="0"/>
              </a:rPr>
              <a:t>on</a:t>
            </a:r>
            <a:r>
              <a:rPr lang="hu-HU" sz="1400" dirty="0" smtClean="0">
                <a:solidFill>
                  <a:schemeClr val="tx2"/>
                </a:solidFill>
                <a:latin typeface="Comic Sans MS" pitchFamily="66" charset="0"/>
              </a:rPr>
              <a:t> u}|</a:t>
            </a:r>
          </a:p>
          <a:p>
            <a:pPr algn="ctr"/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Note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: Φ(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)=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hu-HU" sz="1600" baseline="-25000" dirty="0" smtClean="0">
                <a:solidFill>
                  <a:schemeClr val="tx2"/>
                </a:solidFill>
                <a:latin typeface="Comic Sans MS" pitchFamily="66" charset="0"/>
              </a:rPr>
              <a:t>'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hu-HU" sz="16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 animBg="1"/>
      <p:bldP spid="7" grpId="0" animBg="1"/>
      <p:bldP spid="8" grpId="0" animBg="1"/>
      <p:bldP spid="14" grpId="0" animBg="1"/>
      <p:bldP spid="15" grpId="0" animBg="1"/>
      <p:bldP spid="17" grpId="0" animBg="1"/>
      <p:bldP spid="40" grpId="0" animBg="1"/>
      <p:bldP spid="42" grpId="0" animBg="1"/>
      <p:bldP spid="43" grpId="0" animBg="1"/>
      <p:bldP spid="46" grpId="0" animBg="1"/>
      <p:bldP spid="46" grpId="1" animBg="1"/>
      <p:bldP spid="48" grpId="0" animBg="1"/>
      <p:bldP spid="48" grpId="1" animBg="1"/>
      <p:bldP spid="49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7638"/>
            <a:ext cx="8820980" cy="5359400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u-HU" sz="1800" b="1" dirty="0" err="1" smtClean="0">
                <a:solidFill>
                  <a:srgbClr val="FF0000"/>
                </a:solidFill>
                <a:latin typeface="Comic Sans MS" pitchFamily="66" charset="0"/>
              </a:rPr>
              <a:t>Sketch</a:t>
            </a:r>
            <a:r>
              <a:rPr lang="hu-HU" sz="18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hu-HU" sz="1600" b="1" dirty="0" smtClean="0">
                <a:latin typeface="Comic Sans MS" pitchFamily="66" charset="0"/>
              </a:rPr>
              <a:t>x,y</a:t>
            </a:r>
            <a:r>
              <a:rPr lang="hu-HU" sz="1600" b="1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600" b="1" dirty="0" err="1" smtClean="0">
                <a:latin typeface="Comic Sans MS" pitchFamily="66" charset="0"/>
              </a:rPr>
              <a:t>J</a:t>
            </a:r>
            <a:r>
              <a:rPr lang="hu-HU" sz="1600" b="1" baseline="-25000" dirty="0" err="1" smtClean="0">
                <a:latin typeface="Comic Sans MS" pitchFamily="66" charset="0"/>
              </a:rPr>
              <a:t>sq</a:t>
            </a:r>
            <a:r>
              <a:rPr lang="hu-HU" sz="1600" b="1" dirty="0" smtClean="0">
                <a:latin typeface="Comic Sans MS" pitchFamily="66" charset="0"/>
              </a:rPr>
              <a:t>, an (x,y)</a:t>
            </a:r>
            <a:r>
              <a:rPr lang="hu-HU" sz="1600" b="1" dirty="0" err="1" smtClean="0">
                <a:latin typeface="Comic Sans MS" pitchFamily="66" charset="0"/>
              </a:rPr>
              <a:t>-increment</a:t>
            </a:r>
            <a:r>
              <a:rPr lang="hu-HU" sz="1600" b="1" dirty="0" smtClean="0">
                <a:latin typeface="Comic Sans MS" pitchFamily="66" charset="0"/>
              </a:rPr>
              <a:t> s</a:t>
            </a:r>
          </a:p>
          <a:p>
            <a:pPr>
              <a:lnSpc>
                <a:spcPct val="150000"/>
              </a:lnSpc>
              <a:buNone/>
            </a:pPr>
            <a:endParaRPr lang="hu-HU" sz="1600" b="1" baseline="-25000" dirty="0" smtClean="0">
              <a:latin typeface="Comic Sans MS" pitchFamily="66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hu-HU" sz="1800" b="1" dirty="0" err="1" smtClean="0">
                <a:latin typeface="Comic Sans MS" pitchFamily="66" charset="0"/>
              </a:rPr>
              <a:t>Find</a:t>
            </a:r>
            <a:r>
              <a:rPr lang="hu-HU" sz="1800" b="1" dirty="0" smtClean="0">
                <a:latin typeface="Comic Sans MS" pitchFamily="66" charset="0"/>
              </a:rPr>
              <a:t> an (x+s,</a:t>
            </a:r>
            <a:r>
              <a:rPr lang="hu-HU" sz="1800" b="1" dirty="0" err="1" smtClean="0">
                <a:latin typeface="Comic Sans MS" pitchFamily="66" charset="0"/>
              </a:rPr>
              <a:t>y-s</a:t>
            </a:r>
            <a:r>
              <a:rPr lang="hu-HU" sz="1800" b="1" dirty="0" smtClean="0">
                <a:latin typeface="Comic Sans MS" pitchFamily="66" charset="0"/>
              </a:rPr>
              <a:t>)</a:t>
            </a:r>
            <a:r>
              <a:rPr lang="hu-HU" sz="1800" b="1" dirty="0" err="1" smtClean="0">
                <a:latin typeface="Comic Sans MS" pitchFamily="66" charset="0"/>
              </a:rPr>
              <a:t>-increment</a:t>
            </a:r>
            <a:r>
              <a:rPr lang="hu-HU" sz="1800" b="1" dirty="0" smtClean="0">
                <a:latin typeface="Comic Sans MS" pitchFamily="66" charset="0"/>
              </a:rPr>
              <a:t> t.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 smtClean="0">
                <a:latin typeface="Comic Sans MS" pitchFamily="66" charset="0"/>
              </a:rPr>
              <a:t>M,N ◊–free 2-matchings </a:t>
            </a:r>
            <a:r>
              <a:rPr lang="hu-HU" sz="1600" b="1" dirty="0" err="1" smtClean="0">
                <a:latin typeface="Comic Sans MS" pitchFamily="66" charset="0"/>
              </a:rPr>
              <a:t>with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</a:t>
            </a:r>
            <a:r>
              <a:rPr lang="hu-HU" sz="1600" b="1" baseline="-25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=x, </a:t>
            </a:r>
            <a:r>
              <a:rPr lang="hu-HU" sz="16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</a:t>
            </a:r>
            <a:r>
              <a:rPr lang="hu-HU" sz="1600" b="1" baseline="-25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=y</a:t>
            </a:r>
            <a:r>
              <a:rPr lang="hu-HU" sz="1600" b="1" dirty="0" smtClean="0">
                <a:latin typeface="Comic Sans MS" pitchFamily="66" charset="0"/>
              </a:rPr>
              <a:t>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 err="1" smtClean="0">
                <a:latin typeface="Comic Sans MS" pitchFamily="66" charset="0"/>
              </a:rPr>
              <a:t>Take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disjoint</a:t>
            </a:r>
            <a:r>
              <a:rPr lang="hu-HU" sz="1600" b="1" dirty="0" smtClean="0">
                <a:latin typeface="Comic Sans MS" pitchFamily="66" charset="0"/>
              </a:rPr>
              <a:t> ◊’s </a:t>
            </a:r>
            <a:r>
              <a:rPr lang="hu-HU" sz="1600" b="1" dirty="0" err="1" smtClean="0">
                <a:latin typeface="Comic Sans MS" pitchFamily="66" charset="0"/>
              </a:rPr>
              <a:t>maximally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with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|E(C)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Cambria Math"/>
              </a:rPr>
              <a:t>∩M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|=|E(C)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Cambria Math"/>
              </a:rPr>
              <a:t>∩N 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|=3</a:t>
            </a:r>
            <a:r>
              <a:rPr lang="hu-HU" sz="1600" b="1" dirty="0" smtClean="0">
                <a:latin typeface="Comic Sans MS" pitchFamily="66" charset="0"/>
              </a:rPr>
              <a:t>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 err="1" smtClean="0">
                <a:latin typeface="Comic Sans MS" pitchFamily="66" charset="0"/>
              </a:rPr>
              <a:t>Shrink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the</a:t>
            </a:r>
            <a:r>
              <a:rPr lang="hu-HU" sz="1600" b="1" dirty="0" smtClean="0">
                <a:latin typeface="Comic Sans MS" pitchFamily="66" charset="0"/>
              </a:rPr>
              <a:t> ◊’s, </a:t>
            </a:r>
            <a:r>
              <a:rPr lang="hu-HU" sz="1600" b="1" dirty="0" err="1" smtClean="0">
                <a:latin typeface="Comic Sans MS" pitchFamily="66" charset="0"/>
              </a:rPr>
              <a:t>find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(x'+s',</a:t>
            </a:r>
            <a:r>
              <a:rPr lang="hu-HU" sz="16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y'-s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')</a:t>
            </a:r>
            <a:r>
              <a:rPr lang="hu-HU" sz="16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-increment</a:t>
            </a:r>
            <a:r>
              <a:rPr lang="hu-HU" sz="1600" b="1" dirty="0" smtClean="0">
                <a:latin typeface="Comic Sans MS" pitchFamily="66" charset="0"/>
              </a:rPr>
              <a:t> t'.</a:t>
            </a:r>
          </a:p>
          <a:p>
            <a:pPr lvl="2">
              <a:lnSpc>
                <a:spcPct val="150000"/>
              </a:lnSpc>
              <a:buFont typeface="+mj-lt"/>
              <a:buAutoNum type="romanLcPeriod"/>
            </a:pPr>
            <a:r>
              <a:rPr lang="hu-HU" sz="1400" b="1" dirty="0" smtClean="0">
                <a:latin typeface="Comic Sans MS" pitchFamily="66" charset="0"/>
              </a:rPr>
              <a:t>M',</a:t>
            </a:r>
            <a:r>
              <a:rPr lang="hu-HU" sz="1400" b="1" dirty="0" err="1" smtClean="0">
                <a:latin typeface="Comic Sans MS" pitchFamily="66" charset="0"/>
              </a:rPr>
              <a:t>N'contain</a:t>
            </a:r>
            <a:r>
              <a:rPr lang="hu-HU" sz="1400" b="1" dirty="0" smtClean="0">
                <a:latin typeface="Comic Sans MS" pitchFamily="66" charset="0"/>
              </a:rPr>
              <a:t> </a:t>
            </a:r>
            <a:r>
              <a:rPr lang="hu-HU" sz="14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all</a:t>
            </a:r>
            <a:r>
              <a:rPr lang="hu-HU" sz="1400" b="1" dirty="0" smtClean="0">
                <a:latin typeface="Comic Sans MS" pitchFamily="66" charset="0"/>
              </a:rPr>
              <a:t> </a:t>
            </a:r>
            <a:r>
              <a:rPr lang="hu-HU" sz="1400" b="1" dirty="0" err="1" smtClean="0">
                <a:latin typeface="Comic Sans MS" pitchFamily="66" charset="0"/>
              </a:rPr>
              <a:t>square-edges</a:t>
            </a:r>
            <a:r>
              <a:rPr lang="hu-HU" sz="1400" b="1" dirty="0" smtClean="0">
                <a:latin typeface="Comic Sans MS" pitchFamily="66" charset="0"/>
              </a:rPr>
              <a:t>. </a:t>
            </a:r>
            <a:r>
              <a:rPr lang="hu-HU" sz="1400" b="1" dirty="0" err="1" smtClean="0">
                <a:latin typeface="Comic Sans MS" pitchFamily="66" charset="0"/>
              </a:rPr>
              <a:t>There</a:t>
            </a:r>
            <a:r>
              <a:rPr lang="hu-HU" sz="1400" b="1" dirty="0" smtClean="0">
                <a:latin typeface="Comic Sans MS" pitchFamily="66" charset="0"/>
              </a:rPr>
              <a:t> is </a:t>
            </a:r>
            <a:r>
              <a:rPr lang="hu-HU" sz="1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</a:t>
            </a:r>
            <a:r>
              <a:rPr lang="hu-HU" sz="1400" b="1" dirty="0" smtClean="0">
                <a:latin typeface="Comic Sans MS" pitchFamily="66" charset="0"/>
              </a:rPr>
              <a:t> ◊ </a:t>
            </a:r>
            <a:r>
              <a:rPr lang="hu-HU" sz="1400" b="1" dirty="0" err="1" smtClean="0">
                <a:latin typeface="Comic Sans MS" pitchFamily="66" charset="0"/>
              </a:rPr>
              <a:t>in</a:t>
            </a:r>
            <a:r>
              <a:rPr lang="hu-HU" sz="1400" b="1" dirty="0" smtClean="0">
                <a:latin typeface="Comic Sans MS" pitchFamily="66" charset="0"/>
              </a:rPr>
              <a:t> G‘ </a:t>
            </a:r>
            <a:r>
              <a:rPr lang="hu-HU" sz="1400" b="1" dirty="0" err="1" smtClean="0">
                <a:latin typeface="Comic Sans MS" pitchFamily="66" charset="0"/>
              </a:rPr>
              <a:t>s.t</a:t>
            </a:r>
            <a:r>
              <a:rPr lang="hu-HU" sz="1400" b="1" dirty="0" smtClean="0">
                <a:latin typeface="Comic Sans MS" pitchFamily="66" charset="0"/>
              </a:rPr>
              <a:t>. C</a:t>
            </a:r>
            <a:r>
              <a:rPr lang="hu-HU" sz="1400" b="1" dirty="0" smtClean="0">
                <a:latin typeface="Comic Sans MS" pitchFamily="66" charset="0"/>
                <a:ea typeface="Cambria Math"/>
              </a:rPr>
              <a:t>⊆M'∪N' and </a:t>
            </a:r>
            <a:r>
              <a:rPr lang="hu-HU" sz="1400" b="1" dirty="0" smtClean="0">
                <a:latin typeface="Comic Sans MS" pitchFamily="66" charset="0"/>
              </a:rPr>
              <a:t>|C</a:t>
            </a:r>
            <a:r>
              <a:rPr lang="hu-HU" sz="1400" b="1" dirty="0" smtClean="0">
                <a:latin typeface="Comic Sans MS" pitchFamily="66" charset="0"/>
                <a:ea typeface="Cambria Math"/>
              </a:rPr>
              <a:t>∩M'</a:t>
            </a:r>
            <a:r>
              <a:rPr lang="hu-HU" sz="1400" b="1" dirty="0" smtClean="0">
                <a:latin typeface="Comic Sans MS" pitchFamily="66" charset="0"/>
              </a:rPr>
              <a:t>|=|C</a:t>
            </a:r>
            <a:r>
              <a:rPr lang="hu-HU" sz="1400" b="1" dirty="0" smtClean="0">
                <a:latin typeface="Comic Sans MS" pitchFamily="66" charset="0"/>
                <a:ea typeface="Cambria Math"/>
              </a:rPr>
              <a:t>∩N'</a:t>
            </a:r>
            <a:r>
              <a:rPr lang="hu-HU" sz="1400" b="1" dirty="0" smtClean="0">
                <a:latin typeface="Comic Sans MS" pitchFamily="66" charset="0"/>
              </a:rPr>
              <a:t>|=3.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 smtClean="0">
                <a:latin typeface="Comic Sans MS" pitchFamily="66" charset="0"/>
              </a:rPr>
              <a:t>                                          t </a:t>
            </a:r>
            <a:r>
              <a:rPr lang="hu-HU" sz="1600" b="1" dirty="0" err="1" smtClean="0">
                <a:latin typeface="Comic Sans MS" pitchFamily="66" charset="0"/>
              </a:rPr>
              <a:t>corresponding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to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err="1" smtClean="0">
                <a:latin typeface="Comic Sans MS" pitchFamily="66" charset="0"/>
              </a:rPr>
              <a:t>t'is</a:t>
            </a:r>
            <a:r>
              <a:rPr lang="hu-HU" sz="1600" b="1" dirty="0" smtClean="0">
                <a:latin typeface="Comic Sans MS" pitchFamily="66" charset="0"/>
              </a:rPr>
              <a:t> </a:t>
            </a:r>
            <a:r>
              <a:rPr lang="hu-HU" sz="1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OK</a:t>
            </a:r>
            <a:r>
              <a:rPr lang="hu-HU" sz="1600" b="1" dirty="0" smtClean="0">
                <a:latin typeface="Comic Sans MS" pitchFamily="66" charset="0"/>
              </a:rPr>
              <a:t>!</a:t>
            </a:r>
            <a:br>
              <a:rPr lang="hu-HU" sz="1600" b="1" dirty="0" smtClean="0">
                <a:latin typeface="Comic Sans MS" pitchFamily="66" charset="0"/>
              </a:rPr>
            </a:br>
            <a:endParaRPr lang="hu-HU" sz="1600" b="1" dirty="0" smtClean="0">
              <a:latin typeface="Comic Sans MS" pitchFamily="66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hu-HU" sz="1800" b="1" dirty="0" err="1" smtClean="0">
                <a:latin typeface="Comic Sans MS" pitchFamily="66" charset="0"/>
              </a:rPr>
              <a:t>If</a:t>
            </a:r>
            <a:r>
              <a:rPr lang="hu-HU" sz="1800" b="1" dirty="0" smtClean="0">
                <a:latin typeface="Comic Sans MS" pitchFamily="66" charset="0"/>
              </a:rPr>
              <a:t> M,N is </a:t>
            </a:r>
            <a:r>
              <a:rPr lang="hu-HU" sz="1800" b="1" dirty="0" err="1" smtClean="0">
                <a:latin typeface="Comic Sans MS" pitchFamily="66" charset="0"/>
              </a:rPr>
              <a:t>chosen</a:t>
            </a:r>
            <a:r>
              <a:rPr lang="hu-HU" sz="1800" b="1" dirty="0" smtClean="0">
                <a:latin typeface="Comic Sans MS" pitchFamily="66" charset="0"/>
              </a:rPr>
              <a:t> </a:t>
            </a:r>
            <a:r>
              <a:rPr lang="hu-HU" sz="18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maximizing</a:t>
            </a:r>
            <a:r>
              <a:rPr lang="hu-HU" sz="1800" b="1" dirty="0" smtClean="0">
                <a:latin typeface="Comic Sans MS" pitchFamily="66" charset="0"/>
              </a:rPr>
              <a:t> |M</a:t>
            </a:r>
            <a:r>
              <a:rPr lang="hu-HU" sz="1800" b="1" dirty="0" smtClean="0">
                <a:latin typeface="Comic Sans MS" pitchFamily="66" charset="0"/>
                <a:ea typeface="Cambria Math"/>
              </a:rPr>
              <a:t>∩N|     t is </a:t>
            </a:r>
            <a:r>
              <a:rPr lang="hu-HU" sz="1800" b="1" dirty="0" err="1" smtClean="0">
                <a:latin typeface="Comic Sans MS" pitchFamily="66" charset="0"/>
                <a:ea typeface="Cambria Math"/>
              </a:rPr>
              <a:t>also</a:t>
            </a:r>
            <a:r>
              <a:rPr lang="hu-HU" sz="1800" b="1" dirty="0" smtClean="0">
                <a:latin typeface="Comic Sans MS" pitchFamily="66" charset="0"/>
                <a:ea typeface="Cambria Math"/>
              </a:rPr>
              <a:t> an </a:t>
            </a:r>
            <a:r>
              <a:rPr lang="hu-HU" sz="1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Cambria Math"/>
              </a:rPr>
              <a:t>(x+s,y)</a:t>
            </a:r>
            <a:r>
              <a:rPr lang="hu-HU" sz="18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Cambria Math"/>
              </a:rPr>
              <a:t>-increment</a:t>
            </a:r>
            <a:r>
              <a:rPr lang="hu-HU" sz="1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Cambria Math"/>
              </a:rPr>
              <a:t>.</a:t>
            </a:r>
            <a:endParaRPr lang="hu-HU" sz="1800" b="1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b="1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339905" y="489397"/>
            <a:ext cx="4334683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={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| M is a ◊–free 2-matching}</a:t>
            </a:r>
          </a:p>
          <a:p>
            <a:pPr algn="ctr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is a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system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7" name="Lekerekített téglalap 46"/>
          <p:cNvSpPr/>
          <p:nvPr/>
        </p:nvSpPr>
        <p:spPr>
          <a:xfrm>
            <a:off x="1208832" y="5034796"/>
            <a:ext cx="3071068" cy="37457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1600" b="1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sz="1600" b="1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sz="1600" b="1" dirty="0" err="1" smtClean="0">
                <a:solidFill>
                  <a:schemeClr val="tx1"/>
                </a:solidFill>
                <a:latin typeface="Comic Sans MS" pitchFamily="66" charset="0"/>
              </a:rPr>
              <a:t>Takazawa</a:t>
            </a:r>
            <a:r>
              <a:rPr lang="hu-HU" sz="1600" b="1" dirty="0" smtClean="0">
                <a:solidFill>
                  <a:schemeClr val="tx1"/>
                </a:solidFill>
                <a:latin typeface="Comic Sans MS" pitchFamily="66" charset="0"/>
              </a:rPr>
              <a:t> ‘08</a:t>
            </a:r>
            <a:endParaRPr lang="hu-HU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Jobbra nyíl 49"/>
          <p:cNvSpPr/>
          <p:nvPr/>
        </p:nvSpPr>
        <p:spPr>
          <a:xfrm>
            <a:off x="4374930" y="5085159"/>
            <a:ext cx="267140" cy="22344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Jobbra nyíl 51"/>
          <p:cNvSpPr/>
          <p:nvPr/>
        </p:nvSpPr>
        <p:spPr>
          <a:xfrm>
            <a:off x="4825560" y="5910659"/>
            <a:ext cx="267140" cy="22344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gyenes összekötő 70"/>
          <p:cNvCxnSpPr/>
          <p:nvPr/>
        </p:nvCxnSpPr>
        <p:spPr>
          <a:xfrm flipH="1" flipV="1">
            <a:off x="3556783" y="3577238"/>
            <a:ext cx="438578" cy="311975"/>
          </a:xfrm>
          <a:prstGeom prst="line">
            <a:avLst/>
          </a:prstGeom>
          <a:ln w="63500" cap="rnd">
            <a:solidFill>
              <a:srgbClr val="2AFF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>
            <a:stCxn id="18" idx="4"/>
            <a:endCxn id="32" idx="0"/>
          </p:cNvCxnSpPr>
          <p:nvPr/>
        </p:nvCxnSpPr>
        <p:spPr>
          <a:xfrm>
            <a:off x="5455213" y="4135774"/>
            <a:ext cx="31012" cy="837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>
            <a:stCxn id="16" idx="4"/>
            <a:endCxn id="18" idx="0"/>
          </p:cNvCxnSpPr>
          <p:nvPr/>
        </p:nvCxnSpPr>
        <p:spPr>
          <a:xfrm>
            <a:off x="5455213" y="3118278"/>
            <a:ext cx="0" cy="8157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>
            <a:stCxn id="36" idx="0"/>
            <a:endCxn id="35" idx="4"/>
          </p:cNvCxnSpPr>
          <p:nvPr/>
        </p:nvCxnSpPr>
        <p:spPr>
          <a:xfrm flipV="1">
            <a:off x="5455213" y="3163134"/>
            <a:ext cx="0" cy="748507"/>
          </a:xfrm>
          <a:prstGeom prst="line">
            <a:avLst/>
          </a:prstGeom>
          <a:ln w="63500">
            <a:solidFill>
              <a:srgbClr val="2AFF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5349332" y="2916573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Ellipszis 17"/>
          <p:cNvSpPr/>
          <p:nvPr/>
        </p:nvSpPr>
        <p:spPr>
          <a:xfrm>
            <a:off x="5349332" y="393406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5" name="Ellipszis 34"/>
          <p:cNvSpPr/>
          <p:nvPr/>
        </p:nvSpPr>
        <p:spPr>
          <a:xfrm>
            <a:off x="5326566" y="2916573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6" name="Ellipszis 35"/>
          <p:cNvSpPr/>
          <p:nvPr/>
        </p:nvSpPr>
        <p:spPr>
          <a:xfrm>
            <a:off x="5326566" y="391164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Ellipszis 11"/>
          <p:cNvSpPr/>
          <p:nvPr/>
        </p:nvSpPr>
        <p:spPr>
          <a:xfrm>
            <a:off x="3322255" y="342532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r>
              <a:rPr lang="hu-HU" sz="18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2339905" y="489397"/>
            <a:ext cx="4334683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={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| M is a ◊–free 2-matching}</a:t>
            </a:r>
          </a:p>
          <a:p>
            <a:pPr algn="ctr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is a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system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653295" y="281572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Ellipszis 12"/>
          <p:cNvSpPr/>
          <p:nvPr/>
        </p:nvSpPr>
        <p:spPr>
          <a:xfrm>
            <a:off x="1984229" y="4902180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3322255" y="4389026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Ellipszis 14"/>
          <p:cNvSpPr/>
          <p:nvPr/>
        </p:nvSpPr>
        <p:spPr>
          <a:xfrm>
            <a:off x="6492157" y="2916573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Ellipszis 16"/>
          <p:cNvSpPr/>
          <p:nvPr/>
        </p:nvSpPr>
        <p:spPr>
          <a:xfrm>
            <a:off x="6598037" y="413577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9" name="Egyenes összekötő 18"/>
          <p:cNvCxnSpPr>
            <a:stCxn id="13" idx="0"/>
            <a:endCxn id="11" idx="3"/>
          </p:cNvCxnSpPr>
          <p:nvPr/>
        </p:nvCxnSpPr>
        <p:spPr>
          <a:xfrm flipV="1">
            <a:off x="2090110" y="2987887"/>
            <a:ext cx="594197" cy="1914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1" idx="3"/>
            <a:endCxn id="13" idx="6"/>
          </p:cNvCxnSpPr>
          <p:nvPr/>
        </p:nvCxnSpPr>
        <p:spPr>
          <a:xfrm flipH="1" flipV="1">
            <a:off x="2195990" y="5003033"/>
            <a:ext cx="2367696" cy="2434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42" idx="2"/>
            <a:endCxn id="14" idx="6"/>
          </p:cNvCxnSpPr>
          <p:nvPr/>
        </p:nvCxnSpPr>
        <p:spPr>
          <a:xfrm flipH="1">
            <a:off x="3534016" y="4389027"/>
            <a:ext cx="892778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12" idx="4"/>
            <a:endCxn id="14" idx="0"/>
          </p:cNvCxnSpPr>
          <p:nvPr/>
        </p:nvCxnSpPr>
        <p:spPr>
          <a:xfrm>
            <a:off x="3428136" y="3627026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11" idx="5"/>
            <a:endCxn id="12" idx="1"/>
          </p:cNvCxnSpPr>
          <p:nvPr/>
        </p:nvCxnSpPr>
        <p:spPr>
          <a:xfrm>
            <a:off x="2834044" y="2987887"/>
            <a:ext cx="519223" cy="4669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>
            <a:stCxn id="43" idx="2"/>
            <a:endCxn id="12" idx="6"/>
          </p:cNvCxnSpPr>
          <p:nvPr/>
        </p:nvCxnSpPr>
        <p:spPr>
          <a:xfrm flipH="1">
            <a:off x="3534016" y="3526174"/>
            <a:ext cx="6432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43" idx="4"/>
            <a:endCxn id="42" idx="0"/>
          </p:cNvCxnSpPr>
          <p:nvPr/>
        </p:nvCxnSpPr>
        <p:spPr>
          <a:xfrm>
            <a:off x="4283176" y="3627026"/>
            <a:ext cx="249499" cy="661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4389056" y="3135581"/>
            <a:ext cx="991288" cy="437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>
            <a:stCxn id="14" idx="5"/>
            <a:endCxn id="41" idx="2"/>
          </p:cNvCxnSpPr>
          <p:nvPr/>
        </p:nvCxnSpPr>
        <p:spPr>
          <a:xfrm>
            <a:off x="3503004" y="4561192"/>
            <a:ext cx="1029670" cy="6140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18" idx="6"/>
            <a:endCxn id="17" idx="2"/>
          </p:cNvCxnSpPr>
          <p:nvPr/>
        </p:nvCxnSpPr>
        <p:spPr>
          <a:xfrm>
            <a:off x="5561093" y="4034922"/>
            <a:ext cx="1036944" cy="2017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>
            <a:stCxn id="16" idx="6"/>
            <a:endCxn id="15" idx="2"/>
          </p:cNvCxnSpPr>
          <p:nvPr/>
        </p:nvCxnSpPr>
        <p:spPr>
          <a:xfrm>
            <a:off x="5561093" y="3017426"/>
            <a:ext cx="931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15" idx="4"/>
            <a:endCxn id="17" idx="0"/>
          </p:cNvCxnSpPr>
          <p:nvPr/>
        </p:nvCxnSpPr>
        <p:spPr>
          <a:xfrm>
            <a:off x="6598038" y="3118278"/>
            <a:ext cx="105880" cy="1017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5380344" y="497349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33" name="Egyenes összekötő 32"/>
          <p:cNvCxnSpPr>
            <a:stCxn id="41" idx="6"/>
            <a:endCxn id="32" idx="2"/>
          </p:cNvCxnSpPr>
          <p:nvPr/>
        </p:nvCxnSpPr>
        <p:spPr>
          <a:xfrm flipV="1">
            <a:off x="4744435" y="5074347"/>
            <a:ext cx="635909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40" idx="1"/>
            <a:endCxn id="39" idx="5"/>
          </p:cNvCxnSpPr>
          <p:nvPr/>
        </p:nvCxnSpPr>
        <p:spPr>
          <a:xfrm flipH="1" flipV="1">
            <a:off x="3519103" y="3613346"/>
            <a:ext cx="438578" cy="311975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>
            <a:stCxn id="40" idx="4"/>
            <a:endCxn id="41" idx="1"/>
          </p:cNvCxnSpPr>
          <p:nvPr/>
        </p:nvCxnSpPr>
        <p:spPr>
          <a:xfrm>
            <a:off x="4048648" y="4135774"/>
            <a:ext cx="515038" cy="9681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>
            <a:stCxn id="35" idx="3"/>
            <a:endCxn id="40" idx="7"/>
          </p:cNvCxnSpPr>
          <p:nvPr/>
        </p:nvCxnSpPr>
        <p:spPr>
          <a:xfrm flipH="1">
            <a:off x="4139615" y="3127026"/>
            <a:ext cx="1224631" cy="798295"/>
          </a:xfrm>
          <a:prstGeom prst="line">
            <a:avLst/>
          </a:prstGeom>
          <a:ln w="38100">
            <a:solidFill>
              <a:srgbClr val="2AFF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3920001" y="3889213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1" name="Ellipszis 40"/>
          <p:cNvSpPr/>
          <p:nvPr/>
        </p:nvSpPr>
        <p:spPr>
          <a:xfrm>
            <a:off x="4532674" y="5074346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2" name="Ellipszis 41"/>
          <p:cNvSpPr/>
          <p:nvPr/>
        </p:nvSpPr>
        <p:spPr>
          <a:xfrm>
            <a:off x="4426794" y="428817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3" name="Ellipszis 42"/>
          <p:cNvSpPr/>
          <p:nvPr/>
        </p:nvSpPr>
        <p:spPr>
          <a:xfrm>
            <a:off x="4177295" y="342532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61" name="Egyenes összekötő 60"/>
          <p:cNvCxnSpPr/>
          <p:nvPr/>
        </p:nvCxnSpPr>
        <p:spPr>
          <a:xfrm flipH="1">
            <a:off x="3534016" y="4338227"/>
            <a:ext cx="892778" cy="1008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4335201" y="3624054"/>
            <a:ext cx="249499" cy="661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2865056" y="2958348"/>
            <a:ext cx="519223" cy="4669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H="1" flipV="1">
            <a:off x="2195990" y="5053459"/>
            <a:ext cx="2367696" cy="2434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5520044" y="4167732"/>
            <a:ext cx="31012" cy="8377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6648838" y="3130978"/>
            <a:ext cx="105880" cy="10174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>
            <a:off x="5573793" y="2966626"/>
            <a:ext cx="931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zis 68"/>
          <p:cNvSpPr/>
          <p:nvPr/>
        </p:nvSpPr>
        <p:spPr>
          <a:xfrm>
            <a:off x="5264204" y="4854460"/>
            <a:ext cx="444041" cy="439772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0" name="Egyenes összekötő 69"/>
          <p:cNvCxnSpPr/>
          <p:nvPr/>
        </p:nvCxnSpPr>
        <p:spPr>
          <a:xfrm>
            <a:off x="5579405" y="4097674"/>
            <a:ext cx="1036944" cy="201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zis 38"/>
          <p:cNvSpPr/>
          <p:nvPr/>
        </p:nvSpPr>
        <p:spPr>
          <a:xfrm>
            <a:off x="3299489" y="3402893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72" name="Egyenes összekötő 71"/>
          <p:cNvCxnSpPr/>
          <p:nvPr/>
        </p:nvCxnSpPr>
        <p:spPr>
          <a:xfrm flipV="1">
            <a:off x="5518713" y="3163134"/>
            <a:ext cx="0" cy="74850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zis 73"/>
          <p:cNvSpPr/>
          <p:nvPr/>
        </p:nvSpPr>
        <p:spPr>
          <a:xfrm>
            <a:off x="5233192" y="2797540"/>
            <a:ext cx="444041" cy="439772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FF0F"/>
                                      </p:to>
                                    </p:animClr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000"/>
                            </p:stCondLst>
                            <p:childTnLst>
                              <p:par>
                                <p:cTn id="2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69" grpId="0" animBg="1"/>
      <p:bldP spid="39" grpId="0" animBg="1"/>
      <p:bldP spid="39" grpId="1" animBg="1"/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convex-concave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9177" t="10866" r="9177" b="25986"/>
          <a:stretch>
            <a:fillRect/>
          </a:stretch>
        </p:blipFill>
        <p:spPr>
          <a:xfrm>
            <a:off x="3923928" y="2231740"/>
            <a:ext cx="4812026" cy="3609020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-576572" y="1088740"/>
            <a:ext cx="8229600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M-concave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functions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M-concave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functions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1800" dirty="0" err="1" smtClean="0">
                <a:solidFill>
                  <a:srgbClr val="FF0000"/>
                </a:solidFill>
                <a:latin typeface="Comic Sans MS" pitchFamily="66" charset="0"/>
              </a:rPr>
              <a:t>See</a:t>
            </a:r>
            <a:r>
              <a:rPr lang="hu-HU" sz="1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  <a:latin typeface="Comic Sans MS" pitchFamily="66" charset="0"/>
              </a:rPr>
              <a:t>for</a:t>
            </a:r>
            <a:r>
              <a:rPr lang="hu-HU" sz="1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  <a:latin typeface="Comic Sans MS" pitchFamily="66" charset="0"/>
              </a:rPr>
              <a:t>example</a:t>
            </a:r>
            <a:r>
              <a:rPr lang="hu-HU" sz="18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r>
              <a:rPr lang="hu-HU" sz="1800" dirty="0" err="1" smtClean="0">
                <a:latin typeface="Comic Sans MS" pitchFamily="66" charset="0"/>
              </a:rPr>
              <a:t>weighted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matching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problem</a:t>
            </a:r>
            <a:endParaRPr lang="hu-HU" sz="1800" dirty="0" smtClean="0">
              <a:latin typeface="Comic Sans MS" pitchFamily="66" charset="0"/>
            </a:endParaRPr>
          </a:p>
          <a:p>
            <a:r>
              <a:rPr lang="hu-HU" sz="1800" dirty="0" err="1" smtClean="0">
                <a:latin typeface="Comic Sans MS" pitchFamily="66" charset="0"/>
              </a:rPr>
              <a:t>minsquare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factor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problem</a:t>
            </a:r>
            <a:endParaRPr lang="hu-HU" sz="1800" dirty="0" smtClean="0">
              <a:latin typeface="Comic Sans MS" pitchFamily="66" charset="0"/>
            </a:endParaRPr>
          </a:p>
          <a:p>
            <a:r>
              <a:rPr lang="hu-HU" sz="1800" dirty="0" err="1" smtClean="0">
                <a:latin typeface="Comic Sans MS" pitchFamily="66" charset="0"/>
              </a:rPr>
              <a:t>weighted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even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factor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problem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in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odd-cycle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symmetric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digraphs</a:t>
            </a:r>
            <a:endParaRPr lang="hu-HU" sz="1800" dirty="0">
              <a:latin typeface="Comic Sans MS" pitchFamily="66" charset="0"/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539552" y="1391880"/>
            <a:ext cx="8064896" cy="21605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J</a:t>
            </a:r>
            <a:r>
              <a:rPr lang="hu-HU" dirty="0" smtClean="0">
                <a:solidFill>
                  <a:schemeClr val="tx1"/>
                </a:solidFill>
                <a:latin typeface="Cambria Math"/>
                <a:ea typeface="Cambria Math"/>
              </a:rPr>
              <a:t>⊆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r>
              <a:rPr lang="hu-HU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f:J-&gt;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is 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n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M-concave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function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on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constant-parity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jump system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if it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satisfies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(M-EXC)  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For any 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 and for any (x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here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exists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	    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an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y)-increment t such that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x+s+t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y-s-t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and 		     f(x)+f(y)≤f(x+s+t)+f(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y-s-t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79780" y="1130140"/>
            <a:ext cx="1735936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Optimizing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M-concave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functions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	</a:t>
            </a:r>
          </a:p>
          <a:p>
            <a:pPr marL="0" indent="0">
              <a:buNone/>
            </a:pPr>
            <a:r>
              <a:rPr lang="hu-HU" sz="1800" dirty="0" err="1" smtClean="0">
                <a:latin typeface="Comic Sans MS" pitchFamily="66" charset="0"/>
              </a:rPr>
              <a:t>Assume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that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for</a:t>
            </a:r>
            <a:r>
              <a:rPr lang="hu-HU" sz="1800" dirty="0" smtClean="0">
                <a:latin typeface="Comic Sans MS" pitchFamily="66" charset="0"/>
              </a:rPr>
              <a:t> a </a:t>
            </a:r>
            <a:r>
              <a:rPr lang="hu-HU" sz="1800" dirty="0" err="1" smtClean="0">
                <a:latin typeface="Comic Sans MS" pitchFamily="66" charset="0"/>
              </a:rPr>
              <a:t>weighted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graph</a:t>
            </a:r>
            <a:r>
              <a:rPr lang="hu-HU" sz="1800" dirty="0" smtClean="0">
                <a:latin typeface="Comic Sans MS" pitchFamily="66" charset="0"/>
              </a:rPr>
              <a:t> and b</a:t>
            </a:r>
            <a:r>
              <a:rPr lang="en-US" sz="1800" dirty="0" smtClean="0">
                <a:latin typeface="Comic Sans MS" pitchFamily="66" charset="0"/>
                <a:ea typeface="Cambria Math"/>
              </a:rPr>
              <a:t>∈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{0,1,2}</a:t>
            </a:r>
            <a:r>
              <a:rPr lang="hu-HU" sz="1800" b="1" baseline="30000" dirty="0" smtClean="0">
                <a:latin typeface="Comic Sans MS" pitchFamily="66" charset="0"/>
              </a:rPr>
              <a:t>V </a:t>
            </a:r>
            <a:r>
              <a:rPr lang="hu-HU" sz="1800" dirty="0" err="1" smtClean="0">
                <a:latin typeface="Comic Sans MS" pitchFamily="66" charset="0"/>
              </a:rPr>
              <a:t>we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can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find</a:t>
            </a:r>
            <a:r>
              <a:rPr lang="hu-HU" sz="1800" dirty="0" smtClean="0">
                <a:latin typeface="Comic Sans MS" pitchFamily="66" charset="0"/>
              </a:rPr>
              <a:t> an F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⊆E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maximizing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w(F)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with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 </a:t>
            </a:r>
            <a:r>
              <a:rPr lang="hu-HU" sz="1800" dirty="0" err="1" smtClean="0">
                <a:latin typeface="Comic Sans MS" pitchFamily="66" charset="0"/>
                <a:ea typeface="Cambria Math"/>
              </a:rPr>
              <a:t>d</a:t>
            </a:r>
            <a:r>
              <a:rPr lang="hu-HU" sz="1800" baseline="-25000" dirty="0" err="1" smtClean="0">
                <a:latin typeface="Comic Sans MS" pitchFamily="66" charset="0"/>
              </a:rPr>
              <a:t>F</a:t>
            </a:r>
            <a:r>
              <a:rPr lang="hu-HU" sz="1800" dirty="0" smtClean="0">
                <a:latin typeface="Comic Sans MS" pitchFamily="66" charset="0"/>
                <a:ea typeface="Cambria Math"/>
              </a:rPr>
              <a:t>(v)=b(v) </a:t>
            </a:r>
            <a:r>
              <a:rPr lang="hu-HU" sz="1800" dirty="0" err="1" smtClean="0">
                <a:latin typeface="Comic Sans MS" pitchFamily="66" charset="0"/>
              </a:rPr>
              <a:t>in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l-GR" sz="1800" dirty="0" smtClean="0">
                <a:latin typeface="Comic Sans MS" pitchFamily="66" charset="0"/>
              </a:rPr>
              <a:t>γ</a:t>
            </a:r>
            <a:r>
              <a:rPr lang="hu-HU" sz="1800" baseline="-25000" dirty="0" smtClean="0">
                <a:latin typeface="Comic Sans MS" pitchFamily="66" charset="0"/>
              </a:rPr>
              <a:t>2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time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( O(n(m+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nlogn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)), </a:t>
            </a:r>
            <a:r>
              <a:rPr lang="hu-HU" sz="1800" dirty="0" err="1" smtClean="0">
                <a:solidFill>
                  <a:schemeClr val="accent3"/>
                </a:solidFill>
                <a:latin typeface="Comic Sans MS" pitchFamily="66" charset="0"/>
              </a:rPr>
              <a:t>Gabow</a:t>
            </a:r>
            <a:r>
              <a:rPr lang="hu-HU" sz="1800" dirty="0" smtClean="0">
                <a:solidFill>
                  <a:schemeClr val="accent3"/>
                </a:solidFill>
                <a:latin typeface="Comic Sans MS" pitchFamily="66" charset="0"/>
              </a:rPr>
              <a:t> ‘90)</a:t>
            </a:r>
            <a:r>
              <a:rPr lang="hu-HU" sz="1800" dirty="0" smtClean="0">
                <a:latin typeface="Comic Sans MS" pitchFamily="66" charset="0"/>
              </a:rPr>
              <a:t>. </a:t>
            </a:r>
            <a:endParaRPr lang="hu-HU" sz="1800" baseline="-250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  <a:p>
            <a:pPr>
              <a:buNone/>
            </a:pPr>
            <a:endParaRPr lang="hu-HU" sz="1600" dirty="0" smtClean="0">
              <a:latin typeface="Comic Sans MS" pitchFamily="66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533400" y="1592796"/>
            <a:ext cx="8153400" cy="12411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⊆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r>
              <a:rPr lang="hu-HU" b="1" baseline="30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fin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ite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constant-parity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jump system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f:J-&gt;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Z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M-concave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 or not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evaluate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f(x)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γ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time.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Then we can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fi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maximizing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f(x) 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l-GR" dirty="0" smtClean="0">
                <a:solidFill>
                  <a:schemeClr val="tx1"/>
                </a:solidFill>
                <a:latin typeface="Comic Sans MS"/>
                <a:ea typeface="Cambria Math"/>
              </a:rPr>
              <a:t>Φ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(J)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γ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time.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395536" y="1344639"/>
            <a:ext cx="411480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Murota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Tanaka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‘06)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631116" y="4977172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weighted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graphs,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w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vertex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induced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on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every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square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weighted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◊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2-matching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problem can be solved in 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 γ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time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418435" y="4713148"/>
            <a:ext cx="3809225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(B.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‘09)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Lekerekített téglalap feliratnak 13"/>
          <p:cNvSpPr/>
          <p:nvPr/>
        </p:nvSpPr>
        <p:spPr>
          <a:xfrm>
            <a:off x="5166066" y="3223688"/>
            <a:ext cx="3636404" cy="1510748"/>
          </a:xfrm>
          <a:prstGeom prst="wedgeRoundRectCallout">
            <a:avLst>
              <a:gd name="adj1" fmla="val -41699"/>
              <a:gd name="adj2" fmla="val 80153"/>
              <a:gd name="adj3" fmla="val 16667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a=p+r	</a:t>
            </a:r>
          </a:p>
          <a:p>
            <a:pPr algn="r"/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b=p+q	</a:t>
            </a:r>
          </a:p>
          <a:p>
            <a:pPr algn="r"/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c=q+s	</a:t>
            </a:r>
          </a:p>
          <a:p>
            <a:pPr algn="r"/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d=r+s	</a:t>
            </a:r>
            <a:endParaRPr lang="hu-H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5490102" y="3284984"/>
            <a:ext cx="288032" cy="269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16" name="Ellipszis 15"/>
          <p:cNvSpPr/>
          <p:nvPr/>
        </p:nvSpPr>
        <p:spPr>
          <a:xfrm>
            <a:off x="5490102" y="4329100"/>
            <a:ext cx="288032" cy="27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q</a:t>
            </a:r>
            <a:endParaRPr lang="hu-HU" dirty="0"/>
          </a:p>
        </p:txBody>
      </p:sp>
      <p:sp>
        <p:nvSpPr>
          <p:cNvPr id="17" name="Ellipszis 16"/>
          <p:cNvSpPr/>
          <p:nvPr/>
        </p:nvSpPr>
        <p:spPr>
          <a:xfrm>
            <a:off x="6606226" y="3284984"/>
            <a:ext cx="288032" cy="269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sp>
        <p:nvSpPr>
          <p:cNvPr id="18" name="Ellipszis 17"/>
          <p:cNvSpPr/>
          <p:nvPr/>
        </p:nvSpPr>
        <p:spPr>
          <a:xfrm>
            <a:off x="6606226" y="4329100"/>
            <a:ext cx="288032" cy="27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</a:t>
            </a:r>
            <a:endParaRPr lang="hu-HU" dirty="0"/>
          </a:p>
        </p:txBody>
      </p:sp>
      <p:cxnSp>
        <p:nvCxnSpPr>
          <p:cNvPr id="20" name="Egyenes összekötő 19"/>
          <p:cNvCxnSpPr>
            <a:stCxn id="15" idx="4"/>
            <a:endCxn id="16" idx="0"/>
          </p:cNvCxnSpPr>
          <p:nvPr/>
        </p:nvCxnSpPr>
        <p:spPr>
          <a:xfrm>
            <a:off x="5634118" y="3554688"/>
            <a:ext cx="0" cy="7744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17" idx="4"/>
            <a:endCxn id="18" idx="0"/>
          </p:cNvCxnSpPr>
          <p:nvPr/>
        </p:nvCxnSpPr>
        <p:spPr>
          <a:xfrm>
            <a:off x="6750242" y="3554688"/>
            <a:ext cx="0" cy="7744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15" idx="6"/>
            <a:endCxn id="17" idx="2"/>
          </p:cNvCxnSpPr>
          <p:nvPr/>
        </p:nvCxnSpPr>
        <p:spPr>
          <a:xfrm>
            <a:off x="5778134" y="3419836"/>
            <a:ext cx="8280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>
            <a:stCxn id="16" idx="6"/>
            <a:endCxn id="18" idx="2"/>
          </p:cNvCxnSpPr>
          <p:nvPr/>
        </p:nvCxnSpPr>
        <p:spPr>
          <a:xfrm>
            <a:off x="5778134" y="4467118"/>
            <a:ext cx="8280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6012160" y="31049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hu-H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5400092" y="37077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b</a:t>
            </a:r>
            <a:endParaRPr lang="hu-H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6012160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endParaRPr lang="hu-H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6696236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mic Sans MS" pitchFamily="66" charset="0"/>
              </a:rPr>
              <a:t>d</a:t>
            </a:r>
            <a:endParaRPr lang="hu-H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33" grpId="0"/>
      <p:bldP spid="34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Alak 16"/>
          <p:cNvCxnSpPr>
            <a:stCxn id="16" idx="1"/>
            <a:endCxn id="25" idx="1"/>
          </p:cNvCxnSpPr>
          <p:nvPr/>
        </p:nvCxnSpPr>
        <p:spPr>
          <a:xfrm rot="10800000" flipV="1">
            <a:off x="4572001" y="3834045"/>
            <a:ext cx="934557" cy="1664866"/>
          </a:xfrm>
          <a:prstGeom prst="bentConnector3">
            <a:avLst>
              <a:gd name="adj1" fmla="val 449686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err="1" smtClean="0">
                <a:solidFill>
                  <a:schemeClr val="bg1"/>
                </a:solidFill>
                <a:latin typeface="Comic Sans MS" pitchFamily="66" charset="0"/>
              </a:rPr>
              <a:t>Plan</a:t>
            </a:r>
            <a:endParaRPr lang="hu-HU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08414" y="1277609"/>
            <a:ext cx="4334683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(x)=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max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{</a:t>
            </a:r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Σ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hu-HU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hu-HU" b="1" baseline="-25000" dirty="0" err="1" smtClean="0">
                <a:solidFill>
                  <a:schemeClr val="bg1"/>
                </a:solidFill>
                <a:latin typeface="Cambria Math"/>
                <a:ea typeface="Cambria Math"/>
              </a:rPr>
              <a:t>M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)| M is a ◊–free 2-matching,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=x}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is an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M-concave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function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506557" y="1316261"/>
            <a:ext cx="2941581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Calculate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(x)</a:t>
            </a: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2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Alak 7"/>
          <p:cNvCxnSpPr>
            <a:stCxn id="5" idx="2"/>
            <a:endCxn id="6" idx="1"/>
          </p:cNvCxnSpPr>
          <p:nvPr/>
        </p:nvCxnSpPr>
        <p:spPr>
          <a:xfrm rot="5400000" flipH="1" flipV="1">
            <a:off x="3628476" y="421085"/>
            <a:ext cx="625359" cy="3130801"/>
          </a:xfrm>
          <a:prstGeom prst="bentConnector4">
            <a:avLst>
              <a:gd name="adj1" fmla="val -36555"/>
              <a:gd name="adj2" fmla="val 84613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kerekített téglalap 15"/>
          <p:cNvSpPr/>
          <p:nvPr/>
        </p:nvSpPr>
        <p:spPr>
          <a:xfrm>
            <a:off x="5506557" y="3323267"/>
            <a:ext cx="3192135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Observe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(0,…,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  <a:ea typeface="Cambria Math"/>
              </a:rPr>
              <a:t>)∈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</a:p>
          <a:p>
            <a:pPr algn="ctr" fontAlgn="t"/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Φ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)≤3</a:t>
            </a:r>
          </a:p>
        </p:txBody>
      </p:sp>
      <p:cxnSp>
        <p:nvCxnSpPr>
          <p:cNvPr id="17" name="Alak 16"/>
          <p:cNvCxnSpPr>
            <a:stCxn id="6" idx="2"/>
            <a:endCxn id="16" idx="0"/>
          </p:cNvCxnSpPr>
          <p:nvPr/>
        </p:nvCxnSpPr>
        <p:spPr>
          <a:xfrm rot="16200000" flipH="1">
            <a:off x="6394028" y="2614669"/>
            <a:ext cx="1291917" cy="1252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4572000" y="4834899"/>
            <a:ext cx="4114800" cy="13280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Algorithm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for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weighted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◊–free 2-matchings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subcubic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graphs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node-induced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weights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O(n</a:t>
            </a:r>
            <a:r>
              <a:rPr lang="hu-HU" b="1" baseline="30000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2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2015716" y="4050069"/>
            <a:ext cx="2988332" cy="558062"/>
          </a:xfrm>
          <a:prstGeom prst="wedgeRoundRectCallout">
            <a:avLst>
              <a:gd name="adj1" fmla="val -72726"/>
              <a:gd name="adj2" fmla="val 4865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latin typeface="Comic Sans MS" pitchFamily="66" charset="0"/>
              </a:rPr>
              <a:t>Murota</a:t>
            </a:r>
            <a:r>
              <a:rPr lang="hu-HU" b="1" dirty="0" smtClean="0">
                <a:latin typeface="Comic Sans MS" pitchFamily="66" charset="0"/>
              </a:rPr>
              <a:t> and </a:t>
            </a:r>
            <a:r>
              <a:rPr lang="hu-HU" b="1" dirty="0" err="1" smtClean="0">
                <a:latin typeface="Comic Sans MS" pitchFamily="66" charset="0"/>
              </a:rPr>
              <a:t>Tanaka</a:t>
            </a:r>
            <a:r>
              <a:rPr lang="hu-HU" b="1" dirty="0" smtClean="0">
                <a:latin typeface="Comic Sans MS" pitchFamily="66" charset="0"/>
              </a:rPr>
              <a:t> ‘06</a:t>
            </a:r>
            <a:endParaRPr lang="hu-H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16" grpId="0" animBg="1"/>
      <p:bldP spid="25" grpId="0" animBg="1"/>
      <p:bldP spid="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zövegdoboz 61"/>
          <p:cNvSpPr txBox="1"/>
          <p:nvPr/>
        </p:nvSpPr>
        <p:spPr>
          <a:xfrm>
            <a:off x="1727771" y="2515943"/>
            <a:ext cx="50334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w(a)-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hu-HU" sz="1200" baseline="-25000" dirty="0" smtClean="0"/>
          </a:p>
          <a:p>
            <a:endParaRPr lang="hu-HU" sz="1200" baseline="-250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4215065" y="4165853"/>
            <a:ext cx="53059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w(d)-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7</a:t>
            </a:r>
            <a:endParaRPr lang="hu-HU" sz="1200" baseline="-25000" dirty="0" smtClean="0"/>
          </a:p>
        </p:txBody>
      </p:sp>
      <p:sp>
        <p:nvSpPr>
          <p:cNvPr id="34" name="Tartalom helye 33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 </a:t>
            </a:r>
            <a:endParaRPr lang="hu-HU" sz="1800" dirty="0">
              <a:latin typeface="Comic Sans MS" pitchFamily="66" charset="0"/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5760132" y="1600200"/>
            <a:ext cx="30963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1.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Maximal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family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disjoint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◊’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s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with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x(v)=2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each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v.</a:t>
            </a: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2.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Let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l-GR" sz="16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be a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function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on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V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sz="1600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inducing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w.</a:t>
            </a:r>
          </a:p>
          <a:p>
            <a:endParaRPr lang="hu-HU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hu-HU" b="1" dirty="0" err="1" smtClean="0">
                <a:solidFill>
                  <a:srgbClr val="FF0000"/>
                </a:solidFill>
                <a:latin typeface="Comic Sans MS" pitchFamily="66" charset="0"/>
              </a:rPr>
              <a:t>Step</a:t>
            </a:r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 3.</a:t>
            </a:r>
          </a:p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Shrink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◊’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s,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define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x'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to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be 2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new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nodes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, and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define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w'.</a:t>
            </a: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hu-HU" sz="1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99" name="Egyenes összekötő 98"/>
          <p:cNvCxnSpPr>
            <a:stCxn id="42" idx="4"/>
            <a:endCxn id="54" idx="0"/>
          </p:cNvCxnSpPr>
          <p:nvPr/>
        </p:nvCxnSpPr>
        <p:spPr>
          <a:xfrm>
            <a:off x="4117187" y="2748086"/>
            <a:ext cx="0" cy="8157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>
            <a:stCxn id="144" idx="0"/>
            <a:endCxn id="143" idx="4"/>
          </p:cNvCxnSpPr>
          <p:nvPr/>
        </p:nvCxnSpPr>
        <p:spPr>
          <a:xfrm flipV="1">
            <a:off x="4117187" y="2792942"/>
            <a:ext cx="0" cy="748507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endParaRPr lang="hu-HU" sz="32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341196" y="502276"/>
            <a:ext cx="2941581" cy="715089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Calculate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f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(x)</a:t>
            </a:r>
          </a:p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tx2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tx2"/>
                </a:solidFill>
                <a:latin typeface="Comic Sans MS"/>
              </a:rPr>
              <a:t>2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5" name="Ellipszis 34"/>
          <p:cNvSpPr/>
          <p:nvPr/>
        </p:nvSpPr>
        <p:spPr>
          <a:xfrm>
            <a:off x="1315269" y="24455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36" name="Ellipszis 35"/>
          <p:cNvSpPr/>
          <p:nvPr/>
        </p:nvSpPr>
        <p:spPr>
          <a:xfrm>
            <a:off x="198422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37" name="Ellipszis 36"/>
          <p:cNvSpPr/>
          <p:nvPr/>
        </p:nvSpPr>
        <p:spPr>
          <a:xfrm>
            <a:off x="646203" y="4531988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38" name="Ellipszis 37"/>
          <p:cNvSpPr/>
          <p:nvPr/>
        </p:nvSpPr>
        <p:spPr>
          <a:xfrm>
            <a:off x="1984229" y="401883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1" name="Ellipszis 40"/>
          <p:cNvSpPr/>
          <p:nvPr/>
        </p:nvSpPr>
        <p:spPr>
          <a:xfrm>
            <a:off x="5154131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2" name="Ellipszis 41"/>
          <p:cNvSpPr/>
          <p:nvPr/>
        </p:nvSpPr>
        <p:spPr>
          <a:xfrm>
            <a:off x="4011306" y="2546381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45" name="Ellipszis 44"/>
          <p:cNvSpPr/>
          <p:nvPr/>
        </p:nvSpPr>
        <p:spPr>
          <a:xfrm>
            <a:off x="5260011" y="37655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54" name="Ellipszis 53"/>
          <p:cNvSpPr/>
          <p:nvPr/>
        </p:nvSpPr>
        <p:spPr>
          <a:xfrm>
            <a:off x="4011306" y="3563877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cxnSp>
        <p:nvCxnSpPr>
          <p:cNvPr id="57" name="Egyenes összekötő 56"/>
          <p:cNvCxnSpPr>
            <a:stCxn id="37" idx="0"/>
            <a:endCxn id="35" idx="3"/>
          </p:cNvCxnSpPr>
          <p:nvPr/>
        </p:nvCxnSpPr>
        <p:spPr>
          <a:xfrm flipV="1">
            <a:off x="752084" y="2617695"/>
            <a:ext cx="594197" cy="1914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>
            <a:stCxn id="114" idx="3"/>
            <a:endCxn id="37" idx="6"/>
          </p:cNvCxnSpPr>
          <p:nvPr/>
        </p:nvCxnSpPr>
        <p:spPr>
          <a:xfrm flipH="1" flipV="1">
            <a:off x="857964" y="4632841"/>
            <a:ext cx="2367696" cy="2434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>
            <a:stCxn id="52" idx="2"/>
            <a:endCxn id="38" idx="6"/>
          </p:cNvCxnSpPr>
          <p:nvPr/>
        </p:nvCxnSpPr>
        <p:spPr>
          <a:xfrm flipH="1">
            <a:off x="2195990" y="4018835"/>
            <a:ext cx="892778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>
            <a:stCxn id="36" idx="4"/>
            <a:endCxn id="38" idx="0"/>
          </p:cNvCxnSpPr>
          <p:nvPr/>
        </p:nvCxnSpPr>
        <p:spPr>
          <a:xfrm>
            <a:off x="2090110" y="3256834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>
            <a:stCxn id="35" idx="5"/>
            <a:endCxn id="36" idx="1"/>
          </p:cNvCxnSpPr>
          <p:nvPr/>
        </p:nvCxnSpPr>
        <p:spPr>
          <a:xfrm>
            <a:off x="1496018" y="2617695"/>
            <a:ext cx="519223" cy="4669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>
            <a:stCxn id="39" idx="2"/>
            <a:endCxn id="36" idx="6"/>
          </p:cNvCxnSpPr>
          <p:nvPr/>
        </p:nvCxnSpPr>
        <p:spPr>
          <a:xfrm flipH="1">
            <a:off x="2195990" y="3155982"/>
            <a:ext cx="6432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>
            <a:stCxn id="39" idx="4"/>
            <a:endCxn id="52" idx="0"/>
          </p:cNvCxnSpPr>
          <p:nvPr/>
        </p:nvCxnSpPr>
        <p:spPr>
          <a:xfrm>
            <a:off x="2945150" y="3256834"/>
            <a:ext cx="249499" cy="661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>
            <a:stCxn id="39" idx="6"/>
            <a:endCxn id="42" idx="3"/>
          </p:cNvCxnSpPr>
          <p:nvPr/>
        </p:nvCxnSpPr>
        <p:spPr>
          <a:xfrm flipV="1">
            <a:off x="3051030" y="2718547"/>
            <a:ext cx="991288" cy="437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>
            <a:stCxn id="38" idx="5"/>
            <a:endCxn id="114" idx="2"/>
          </p:cNvCxnSpPr>
          <p:nvPr/>
        </p:nvCxnSpPr>
        <p:spPr>
          <a:xfrm>
            <a:off x="2164978" y="4191000"/>
            <a:ext cx="1029670" cy="6140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>
            <a:stCxn id="54" idx="6"/>
            <a:endCxn id="45" idx="2"/>
          </p:cNvCxnSpPr>
          <p:nvPr/>
        </p:nvCxnSpPr>
        <p:spPr>
          <a:xfrm>
            <a:off x="4223067" y="3664730"/>
            <a:ext cx="1036944" cy="2017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>
            <a:stCxn id="42" idx="6"/>
            <a:endCxn id="41" idx="2"/>
          </p:cNvCxnSpPr>
          <p:nvPr/>
        </p:nvCxnSpPr>
        <p:spPr>
          <a:xfrm>
            <a:off x="4223067" y="2647234"/>
            <a:ext cx="931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>
            <a:stCxn id="41" idx="4"/>
            <a:endCxn id="45" idx="0"/>
          </p:cNvCxnSpPr>
          <p:nvPr/>
        </p:nvCxnSpPr>
        <p:spPr>
          <a:xfrm>
            <a:off x="5260012" y="2748086"/>
            <a:ext cx="105880" cy="1017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>
            <a:stCxn id="54" idx="4"/>
            <a:endCxn id="122" idx="0"/>
          </p:cNvCxnSpPr>
          <p:nvPr/>
        </p:nvCxnSpPr>
        <p:spPr>
          <a:xfrm>
            <a:off x="4117187" y="3765582"/>
            <a:ext cx="31012" cy="837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lipszis 121"/>
          <p:cNvSpPr/>
          <p:nvPr/>
        </p:nvSpPr>
        <p:spPr>
          <a:xfrm>
            <a:off x="4042318" y="460330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cxnSp>
        <p:nvCxnSpPr>
          <p:cNvPr id="124" name="Egyenes összekötő 123"/>
          <p:cNvCxnSpPr>
            <a:stCxn id="114" idx="6"/>
            <a:endCxn id="122" idx="2"/>
          </p:cNvCxnSpPr>
          <p:nvPr/>
        </p:nvCxnSpPr>
        <p:spPr>
          <a:xfrm flipV="1">
            <a:off x="3406409" y="4704155"/>
            <a:ext cx="635909" cy="1008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>
            <a:stCxn id="139" idx="1"/>
            <a:endCxn id="138" idx="5"/>
          </p:cNvCxnSpPr>
          <p:nvPr/>
        </p:nvCxnSpPr>
        <p:spPr>
          <a:xfrm flipH="1" flipV="1">
            <a:off x="2181077" y="3243154"/>
            <a:ext cx="438578" cy="311975"/>
          </a:xfrm>
          <a:prstGeom prst="line">
            <a:avLst/>
          </a:prstGeom>
          <a:ln w="635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lipszis 142"/>
          <p:cNvSpPr/>
          <p:nvPr/>
        </p:nvSpPr>
        <p:spPr>
          <a:xfrm>
            <a:off x="3988540" y="254638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44" name="Ellipszis 143"/>
          <p:cNvSpPr/>
          <p:nvPr/>
        </p:nvSpPr>
        <p:spPr>
          <a:xfrm>
            <a:off x="3988540" y="3541449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cxnSp>
        <p:nvCxnSpPr>
          <p:cNvPr id="152" name="Egyenes összekötő 151"/>
          <p:cNvCxnSpPr>
            <a:stCxn id="139" idx="4"/>
            <a:endCxn id="114" idx="1"/>
          </p:cNvCxnSpPr>
          <p:nvPr/>
        </p:nvCxnSpPr>
        <p:spPr>
          <a:xfrm>
            <a:off x="2710622" y="3765582"/>
            <a:ext cx="515038" cy="968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>
            <a:stCxn id="143" idx="3"/>
            <a:endCxn id="139" idx="7"/>
          </p:cNvCxnSpPr>
          <p:nvPr/>
        </p:nvCxnSpPr>
        <p:spPr>
          <a:xfrm flipH="1">
            <a:off x="2801589" y="2756834"/>
            <a:ext cx="1224631" cy="7982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lipszis 137"/>
          <p:cNvSpPr/>
          <p:nvPr/>
        </p:nvSpPr>
        <p:spPr>
          <a:xfrm>
            <a:off x="1961463" y="303270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39" name="Ellipszis 138"/>
          <p:cNvSpPr/>
          <p:nvPr/>
        </p:nvSpPr>
        <p:spPr>
          <a:xfrm>
            <a:off x="2581975" y="3519021"/>
            <a:ext cx="257294" cy="246561"/>
          </a:xfrm>
          <a:prstGeom prst="ellipse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14" name="Ellipszis 113"/>
          <p:cNvSpPr/>
          <p:nvPr/>
        </p:nvSpPr>
        <p:spPr>
          <a:xfrm>
            <a:off x="3194648" y="4704154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52" name="Ellipszis 51"/>
          <p:cNvSpPr/>
          <p:nvPr/>
        </p:nvSpPr>
        <p:spPr>
          <a:xfrm>
            <a:off x="3088768" y="3917982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39" name="Ellipszis 38"/>
          <p:cNvSpPr/>
          <p:nvPr/>
        </p:nvSpPr>
        <p:spPr>
          <a:xfrm>
            <a:off x="2839269" y="3055129"/>
            <a:ext cx="211761" cy="201705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175" name="Lekerekített téglalap 174"/>
          <p:cNvSpPr/>
          <p:nvPr/>
        </p:nvSpPr>
        <p:spPr>
          <a:xfrm>
            <a:off x="5760132" y="5373898"/>
            <a:ext cx="2268252" cy="52961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 anchorCtr="0">
            <a:noAutofit/>
          </a:bodyPr>
          <a:lstStyle/>
          <a:p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f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(x)=f</a:t>
            </a:r>
            <a:r>
              <a:rPr lang="hu-HU" sz="160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(x')+</a:t>
            </a:r>
            <a:r>
              <a:rPr lang="el-GR" sz="16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V</a:t>
            </a:r>
            <a:r>
              <a:rPr lang="hu-HU" sz="16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6" name="Lekerekített téglalap 175"/>
          <p:cNvSpPr/>
          <p:nvPr/>
        </p:nvSpPr>
        <p:spPr>
          <a:xfrm>
            <a:off x="5580112" y="5150769"/>
            <a:ext cx="1116124" cy="4086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  <a:latin typeface="Comic Sans MS" pitchFamily="66" charset="0"/>
              </a:rPr>
              <a:t>Lemma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1984229" y="2718547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hu-HU" sz="1400" baseline="-25000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2839269" y="2756834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4</a:t>
            </a:r>
            <a:endParaRPr lang="hu-HU" sz="1400" baseline="-25000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3120316" y="4119687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endParaRPr lang="hu-HU" sz="1400" baseline="-250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2015241" y="4258186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3</a:t>
            </a:r>
            <a:endParaRPr lang="hu-HU" sz="1400" baseline="-25000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3996784" y="2269382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5</a:t>
            </a:r>
            <a:endParaRPr lang="hu-HU" sz="1400" baseline="-25000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5282777" y="3981187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6</a:t>
            </a:r>
            <a:endParaRPr lang="hu-HU" sz="1400" baseline="-250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4223067" y="3779482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7</a:t>
            </a:r>
            <a:endParaRPr lang="hu-HU" sz="1400" baseline="-250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5154129" y="2269382"/>
            <a:ext cx="25729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14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400" baseline="-25000" dirty="0" smtClean="0">
                <a:solidFill>
                  <a:schemeClr val="tx2"/>
                </a:solidFill>
                <a:latin typeface="Comic Sans MS" pitchFamily="66" charset="0"/>
              </a:rPr>
              <a:t>8</a:t>
            </a:r>
            <a:endParaRPr lang="hu-HU" sz="1400" baseline="-250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1726934" y="2515943"/>
            <a:ext cx="29655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w(a)</a:t>
            </a:r>
            <a:endParaRPr lang="hu-HU" sz="1200" baseline="-25000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2241524" y="4448175"/>
            <a:ext cx="30938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w(b)</a:t>
            </a:r>
            <a:endParaRPr lang="hu-HU" sz="1200" baseline="-25000" dirty="0"/>
          </a:p>
        </p:txBody>
      </p:sp>
      <p:sp>
        <p:nvSpPr>
          <p:cNvPr id="59" name="Szövegdoboz 58"/>
          <p:cNvSpPr txBox="1"/>
          <p:nvPr/>
        </p:nvSpPr>
        <p:spPr>
          <a:xfrm rot="20347483">
            <a:off x="3258131" y="2765322"/>
            <a:ext cx="29655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w(c)</a:t>
            </a:r>
            <a:endParaRPr lang="hu-HU" sz="1200" baseline="-25000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4183806" y="4165853"/>
            <a:ext cx="30777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w(d)</a:t>
            </a:r>
            <a:endParaRPr lang="hu-HU" sz="1200" baseline="-25000" dirty="0"/>
          </a:p>
        </p:txBody>
      </p:sp>
      <p:sp>
        <p:nvSpPr>
          <p:cNvPr id="64" name="Szövegdoboz 63"/>
          <p:cNvSpPr txBox="1"/>
          <p:nvPr/>
        </p:nvSpPr>
        <p:spPr>
          <a:xfrm rot="19622517">
            <a:off x="2951075" y="2941768"/>
            <a:ext cx="69890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w(c)-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/>
              <a:t>4-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5</a:t>
            </a:r>
            <a:endParaRPr lang="hu-HU" sz="1200" baseline="-25000" dirty="0" smtClean="0"/>
          </a:p>
        </p:txBody>
      </p:sp>
      <p:sp>
        <p:nvSpPr>
          <p:cNvPr id="66" name="Szövegdoboz 65"/>
          <p:cNvSpPr txBox="1"/>
          <p:nvPr/>
        </p:nvSpPr>
        <p:spPr>
          <a:xfrm>
            <a:off x="2453883" y="4355842"/>
            <a:ext cx="53219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w(b)-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3</a:t>
            </a:r>
            <a:endParaRPr lang="hu-HU" sz="1200" baseline="-25000" dirty="0" smtClean="0"/>
          </a:p>
        </p:txBody>
      </p:sp>
      <p:sp>
        <p:nvSpPr>
          <p:cNvPr id="67" name="Szövegdoboz 66"/>
          <p:cNvSpPr txBox="1"/>
          <p:nvPr/>
        </p:nvSpPr>
        <p:spPr>
          <a:xfrm>
            <a:off x="1469639" y="3447407"/>
            <a:ext cx="8399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4</a:t>
            </a:r>
            <a:endParaRPr lang="hu-HU" sz="1200" baseline="-25000" dirty="0"/>
          </a:p>
        </p:txBody>
      </p:sp>
      <p:sp>
        <p:nvSpPr>
          <p:cNvPr id="68" name="Szövegdoboz 67"/>
          <p:cNvSpPr txBox="1"/>
          <p:nvPr/>
        </p:nvSpPr>
        <p:spPr>
          <a:xfrm>
            <a:off x="4148199" y="3084668"/>
            <a:ext cx="85600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5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7</a:t>
            </a:r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el-GR" sz="1200" dirty="0" smtClean="0">
                <a:solidFill>
                  <a:schemeClr val="tx2"/>
                </a:solidFill>
                <a:latin typeface="Comic Sans MS" pitchFamily="66" charset="0"/>
              </a:rPr>
              <a:t>π</a:t>
            </a:r>
            <a:r>
              <a:rPr lang="hu-HU" sz="1200" baseline="-25000" dirty="0" smtClean="0">
                <a:solidFill>
                  <a:schemeClr val="tx2"/>
                </a:solidFill>
                <a:latin typeface="Comic Sans MS" pitchFamily="66" charset="0"/>
              </a:rPr>
              <a:t>8</a:t>
            </a:r>
            <a:endParaRPr lang="hu-HU" sz="1200" baseline="-25000" dirty="0"/>
          </a:p>
        </p:txBody>
      </p:sp>
      <p:sp>
        <p:nvSpPr>
          <p:cNvPr id="70" name="Szövegdoboz 69"/>
          <p:cNvSpPr txBox="1"/>
          <p:nvPr/>
        </p:nvSpPr>
        <p:spPr>
          <a:xfrm>
            <a:off x="1932144" y="4876320"/>
            <a:ext cx="30296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sz="1200" dirty="0" smtClean="0">
                <a:solidFill>
                  <a:schemeClr val="tx2"/>
                </a:solidFill>
                <a:latin typeface="Comic Sans MS" pitchFamily="66" charset="0"/>
              </a:rPr>
              <a:t>w(e)</a:t>
            </a:r>
            <a:endParaRPr lang="hu-HU" sz="1200" baseline="-25000" dirty="0"/>
          </a:p>
        </p:txBody>
      </p:sp>
      <p:sp>
        <p:nvSpPr>
          <p:cNvPr id="71" name="Szövegdoboz 70"/>
          <p:cNvSpPr txBox="1"/>
          <p:nvPr/>
        </p:nvSpPr>
        <p:spPr>
          <a:xfrm>
            <a:off x="287525" y="5559392"/>
            <a:ext cx="4644515" cy="369332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w'(M')=w(a)+w(c)+w(d)+w(e)+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2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3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6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8</a:t>
            </a:r>
            <a:endParaRPr lang="hu-HU" baseline="-25000" dirty="0">
              <a:solidFill>
                <a:schemeClr val="accent3"/>
              </a:solidFill>
            </a:endParaRPr>
          </a:p>
        </p:txBody>
      </p:sp>
      <p:sp>
        <p:nvSpPr>
          <p:cNvPr id="73" name="Szövegdoboz 72"/>
          <p:cNvSpPr txBox="1"/>
          <p:nvPr/>
        </p:nvSpPr>
        <p:spPr>
          <a:xfrm>
            <a:off x="287525" y="6081124"/>
            <a:ext cx="7164795" cy="369332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w(M)=w(a)+w(c)+w(d)+w(e) 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1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3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3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2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2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4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5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8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8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6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6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+</a:t>
            </a:r>
            <a:r>
              <a:rPr lang="el-GR" dirty="0" smtClean="0">
                <a:solidFill>
                  <a:schemeClr val="accent3"/>
                </a:solidFill>
                <a:latin typeface="Comic Sans MS" pitchFamily="66" charset="0"/>
              </a:rPr>
              <a:t>π</a:t>
            </a:r>
            <a:r>
              <a:rPr lang="hu-HU" baseline="-25000" dirty="0" smtClean="0">
                <a:solidFill>
                  <a:schemeClr val="accent3"/>
                </a:solidFill>
                <a:latin typeface="Comic Sans MS" pitchFamily="66" charset="0"/>
              </a:rPr>
              <a:t>7</a:t>
            </a:r>
            <a:endParaRPr lang="hu-HU" baseline="-25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15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2" grpId="1"/>
      <p:bldP spid="63" grpId="0"/>
      <p:bldP spid="63" grpId="1"/>
      <p:bldP spid="38" grpId="0" animBg="1"/>
      <p:bldP spid="38" grpId="1" animBg="1"/>
      <p:bldP spid="41" grpId="0" animBg="1"/>
      <p:bldP spid="41" grpId="1" animBg="1"/>
      <p:bldP spid="45" grpId="0" animBg="1"/>
      <p:bldP spid="45" grpId="1" animBg="1"/>
      <p:bldP spid="143" grpId="0" animBg="1"/>
      <p:bldP spid="143" grpId="1" animBg="1"/>
      <p:bldP spid="143" grpId="2" animBg="1"/>
      <p:bldP spid="144" grpId="0" animBg="1"/>
      <p:bldP spid="144" grpId="1" animBg="1"/>
      <p:bldP spid="144" grpId="2" animBg="1"/>
      <p:bldP spid="138" grpId="0" animBg="1"/>
      <p:bldP spid="138" grpId="1" animBg="1"/>
      <p:bldP spid="138" grpId="2" animBg="1"/>
      <p:bldP spid="139" grpId="0" animBg="1"/>
      <p:bldP spid="139" grpId="1" animBg="1"/>
      <p:bldP spid="139" grpId="2" animBg="1"/>
      <p:bldP spid="52" grpId="0" animBg="1"/>
      <p:bldP spid="52" grpId="1" animBg="1"/>
      <p:bldP spid="39" grpId="0" animBg="1"/>
      <p:bldP spid="39" grpId="1" animBg="1"/>
      <p:bldP spid="175" grpId="0" animBg="1"/>
      <p:bldP spid="176" grpId="0" animBg="1"/>
      <p:bldP spid="46" grpId="0"/>
      <p:bldP spid="46" grpId="1"/>
      <p:bldP spid="46" grpId="2"/>
      <p:bldP spid="47" grpId="0"/>
      <p:bldP spid="47" grpId="1"/>
      <p:bldP spid="47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3" grpId="0"/>
      <p:bldP spid="53" grpId="1"/>
      <p:bldP spid="53" grpId="2"/>
      <p:bldP spid="55" grpId="0"/>
      <p:bldP spid="55" grpId="1"/>
      <p:bldP spid="55" grpId="2"/>
      <p:bldP spid="56" grpId="0"/>
      <p:bldP spid="56" grpId="1"/>
      <p:bldP spid="58" grpId="0"/>
      <p:bldP spid="58" grpId="1"/>
      <p:bldP spid="59" grpId="0"/>
      <p:bldP spid="59" grpId="1"/>
      <p:bldP spid="60" grpId="0"/>
      <p:bldP spid="60" grpId="1"/>
      <p:bldP spid="64" grpId="0"/>
      <p:bldP spid="64" grpId="1"/>
      <p:bldP spid="66" grpId="0"/>
      <p:bldP spid="66" grpId="1"/>
      <p:bldP spid="67" grpId="0"/>
      <p:bldP spid="67" grpId="1"/>
      <p:bldP spid="68" grpId="0"/>
      <p:bldP spid="68" grpId="1"/>
      <p:bldP spid="71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motivation_snow.jpg"/>
          <p:cNvPicPr>
            <a:picLocks noChangeAspect="1"/>
          </p:cNvPicPr>
          <p:nvPr/>
        </p:nvPicPr>
        <p:blipFill>
          <a:blip r:embed="rId2" cstate="print">
            <a:lum bright="70000"/>
          </a:blip>
          <a:srcRect r="3835" b="16096"/>
          <a:stretch>
            <a:fillRect/>
          </a:stretch>
        </p:blipFill>
        <p:spPr>
          <a:xfrm>
            <a:off x="3203848" y="1763688"/>
            <a:ext cx="5292626" cy="4617804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21750" y="1192188"/>
            <a:ext cx="2916324" cy="11430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Motivation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Alak 16"/>
          <p:cNvCxnSpPr>
            <a:stCxn id="16" idx="1"/>
            <a:endCxn id="25" idx="1"/>
          </p:cNvCxnSpPr>
          <p:nvPr/>
        </p:nvCxnSpPr>
        <p:spPr>
          <a:xfrm rot="10800000" flipV="1">
            <a:off x="4572001" y="3834045"/>
            <a:ext cx="934557" cy="1664866"/>
          </a:xfrm>
          <a:prstGeom prst="bentConnector3">
            <a:avLst>
              <a:gd name="adj1" fmla="val 449686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err="1" smtClean="0">
                <a:solidFill>
                  <a:schemeClr val="bg1"/>
                </a:solidFill>
                <a:latin typeface="Comic Sans MS" pitchFamily="66" charset="0"/>
              </a:rPr>
              <a:t>Plan</a:t>
            </a:r>
            <a:endParaRPr lang="hu-HU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08414" y="1277609"/>
            <a:ext cx="4334683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(x)={</a:t>
            </a:r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Σ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hu-HU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hu-HU" b="1" baseline="-25000" dirty="0" err="1" smtClean="0">
                <a:solidFill>
                  <a:schemeClr val="bg1"/>
                </a:solidFill>
                <a:latin typeface="Cambria Math"/>
                <a:ea typeface="Cambria Math"/>
              </a:rPr>
              <a:t>M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)| M is a ◊–free 2-matching,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=x}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is an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M-concave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function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506557" y="1316261"/>
            <a:ext cx="2941581" cy="715089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Calculate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(x)</a:t>
            </a: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2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Alak 7"/>
          <p:cNvCxnSpPr>
            <a:stCxn id="5" idx="2"/>
            <a:endCxn id="6" idx="1"/>
          </p:cNvCxnSpPr>
          <p:nvPr/>
        </p:nvCxnSpPr>
        <p:spPr>
          <a:xfrm rot="5400000" flipH="1" flipV="1">
            <a:off x="3628476" y="421085"/>
            <a:ext cx="625359" cy="3130801"/>
          </a:xfrm>
          <a:prstGeom prst="bentConnector4">
            <a:avLst>
              <a:gd name="adj1" fmla="val -36555"/>
              <a:gd name="adj2" fmla="val 84613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kerekített téglalap 15"/>
          <p:cNvSpPr/>
          <p:nvPr/>
        </p:nvSpPr>
        <p:spPr>
          <a:xfrm>
            <a:off x="5506557" y="3323267"/>
            <a:ext cx="3192135" cy="1021556"/>
          </a:xfrm>
          <a:prstGeom prst="roundRect">
            <a:avLst/>
          </a:prstGeom>
          <a:noFill/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Observe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(0,…,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  <a:ea typeface="Cambria Math"/>
              </a:rPr>
              <a:t>)∈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baseline="-25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</a:p>
          <a:p>
            <a:pPr algn="ctr" fontAlgn="t"/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Φ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bg1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)≤3</a:t>
            </a:r>
          </a:p>
        </p:txBody>
      </p:sp>
      <p:cxnSp>
        <p:nvCxnSpPr>
          <p:cNvPr id="17" name="Alak 16"/>
          <p:cNvCxnSpPr>
            <a:stCxn id="6" idx="2"/>
            <a:endCxn id="16" idx="0"/>
          </p:cNvCxnSpPr>
          <p:nvPr/>
        </p:nvCxnSpPr>
        <p:spPr>
          <a:xfrm rot="16200000" flipH="1">
            <a:off x="6394028" y="2614669"/>
            <a:ext cx="1291917" cy="1252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4572000" y="4834899"/>
            <a:ext cx="4114800" cy="13280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Algorithm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for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weighted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◊–free 2-matchings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subcubic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graphs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node-induced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weights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 O(n</a:t>
            </a:r>
            <a:r>
              <a:rPr lang="hu-HU" b="1" baseline="30000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l-GR" b="1" dirty="0" smtClean="0">
                <a:solidFill>
                  <a:schemeClr val="bg1"/>
                </a:solidFill>
                <a:latin typeface="Comic Sans MS"/>
              </a:rPr>
              <a:t>γ</a:t>
            </a:r>
            <a:r>
              <a:rPr lang="hu-HU" b="1" baseline="-25000" dirty="0" smtClean="0">
                <a:solidFill>
                  <a:schemeClr val="bg1"/>
                </a:solidFill>
                <a:latin typeface="Comic Sans MS"/>
              </a:rPr>
              <a:t>2</a:t>
            </a:r>
            <a:r>
              <a:rPr lang="hu-HU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hu-HU" b="1" dirty="0" err="1" smtClean="0">
                <a:solidFill>
                  <a:schemeClr val="bg1"/>
                </a:solidFill>
                <a:latin typeface="Comic Sans MS" pitchFamily="66" charset="0"/>
              </a:rPr>
              <a:t>time</a:t>
            </a:r>
            <a:endParaRPr lang="hu-HU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2015716" y="4050069"/>
            <a:ext cx="2988332" cy="558062"/>
          </a:xfrm>
          <a:prstGeom prst="wedgeRoundRectCallout">
            <a:avLst>
              <a:gd name="adj1" fmla="val -72726"/>
              <a:gd name="adj2" fmla="val 4865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latin typeface="Comic Sans MS" pitchFamily="66" charset="0"/>
              </a:rPr>
              <a:t>Murota</a:t>
            </a:r>
            <a:r>
              <a:rPr lang="hu-HU" b="1" dirty="0" smtClean="0">
                <a:latin typeface="Comic Sans MS" pitchFamily="66" charset="0"/>
              </a:rPr>
              <a:t> and </a:t>
            </a:r>
            <a:r>
              <a:rPr lang="hu-HU" b="1" dirty="0" err="1" smtClean="0">
                <a:latin typeface="Comic Sans MS" pitchFamily="66" charset="0"/>
              </a:rPr>
              <a:t>Tanaka</a:t>
            </a:r>
            <a:r>
              <a:rPr lang="hu-HU" b="1" dirty="0" smtClean="0">
                <a:latin typeface="Comic Sans MS" pitchFamily="66" charset="0"/>
              </a:rPr>
              <a:t> ‘06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14" name="Lekerekített téglalap feliratnak 13"/>
          <p:cNvSpPr/>
          <p:nvPr/>
        </p:nvSpPr>
        <p:spPr>
          <a:xfrm>
            <a:off x="2843808" y="2780927"/>
            <a:ext cx="4824536" cy="1563895"/>
          </a:xfrm>
          <a:prstGeom prst="wedgeRoundRectCallout">
            <a:avLst>
              <a:gd name="adj1" fmla="val -65321"/>
              <a:gd name="adj2" fmla="val -78484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Follows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from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proof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hu-HU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sq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being a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jump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system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: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observe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that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total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weight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◊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2-matchings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does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not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decrease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. 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Increasing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node-connectivity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by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one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Connection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with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◊</a:t>
            </a:r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2-matchings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We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have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seen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that</a:t>
            </a:r>
            <a:endParaRPr lang="hu-HU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1115616" y="2060848"/>
            <a:ext cx="2916324" cy="756084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Node-connectivity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augmentation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to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n-3</a:t>
            </a:r>
            <a:endParaRPr lang="hu-HU" sz="16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076056" y="2060848"/>
            <a:ext cx="2916324" cy="756084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Max ◊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-free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2-matching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in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the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complement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of G</a:t>
            </a:r>
            <a:endParaRPr lang="hu-HU" sz="1600" dirty="0">
              <a:solidFill>
                <a:schemeClr val="accent4"/>
              </a:solidFill>
            </a:endParaRPr>
          </a:p>
        </p:txBody>
      </p:sp>
      <p:sp>
        <p:nvSpPr>
          <p:cNvPr id="6" name="Balra-jobbra nyíl 5"/>
          <p:cNvSpPr/>
          <p:nvPr/>
        </p:nvSpPr>
        <p:spPr>
          <a:xfrm>
            <a:off x="4319972" y="2348880"/>
            <a:ext cx="504056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188072" y="3374763"/>
            <a:ext cx="2818656" cy="1530401"/>
          </a:xfrm>
          <a:prstGeom prst="rect">
            <a:avLst/>
          </a:prstGeom>
          <a:noFill/>
          <a:ln w="63500" cap="rnd">
            <a:solidFill>
              <a:schemeClr val="accent3"/>
            </a:solidFill>
            <a:round/>
          </a:ln>
        </p:spPr>
        <p:txBody>
          <a:bodyPr wrap="square" lIns="72000" tIns="72000" rIns="72000" bIns="72000" rtlCol="0">
            <a:spAutoFit/>
          </a:bodyPr>
          <a:lstStyle/>
          <a:p>
            <a:pPr algn="ctr">
              <a:buNone/>
            </a:pP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G is n-4 </a:t>
            </a: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connected</a:t>
            </a:r>
            <a:endParaRPr lang="hu-HU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hu-HU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baseline="-25000" dirty="0" err="1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(v) ≥ n-4 </a:t>
            </a: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each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 v</a:t>
            </a:r>
          </a:p>
          <a:p>
            <a:pPr algn="ctr">
              <a:buNone/>
            </a:pPr>
            <a:endParaRPr lang="hu-HU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hu-HU" baseline="-25000" dirty="0" err="1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(v)≤3 </a:t>
            </a: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Comic Sans MS" pitchFamily="66" charset="0"/>
              </a:rPr>
              <a:t>each</a:t>
            </a:r>
            <a:r>
              <a:rPr lang="hu-HU" dirty="0" smtClean="0">
                <a:solidFill>
                  <a:schemeClr val="tx2"/>
                </a:solidFill>
                <a:latin typeface="Comic Sans MS" pitchFamily="66" charset="0"/>
              </a:rPr>
              <a:t> v</a:t>
            </a:r>
          </a:p>
        </p:txBody>
      </p:sp>
      <p:sp>
        <p:nvSpPr>
          <p:cNvPr id="7" name="Lefelé nyíl 6"/>
          <p:cNvSpPr/>
          <p:nvPr/>
        </p:nvSpPr>
        <p:spPr>
          <a:xfrm>
            <a:off x="4307644" y="3728763"/>
            <a:ext cx="504056" cy="216024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felé nyíl 7"/>
          <p:cNvSpPr/>
          <p:nvPr/>
        </p:nvSpPr>
        <p:spPr>
          <a:xfrm>
            <a:off x="4307644" y="4304703"/>
            <a:ext cx="504056" cy="216024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3808388" y="4624299"/>
            <a:ext cx="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kerekített téglalap 27"/>
          <p:cNvSpPr/>
          <p:nvPr/>
        </p:nvSpPr>
        <p:spPr>
          <a:xfrm>
            <a:off x="1115616" y="5508926"/>
            <a:ext cx="2916324" cy="756084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Node-connectivity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augmentation</a:t>
            </a:r>
            <a:endParaRPr lang="hu-HU" sz="1600" b="1" dirty="0" smtClean="0">
              <a:solidFill>
                <a:schemeClr val="accent4"/>
              </a:solidFill>
              <a:latin typeface="Comic Sans MS" pitchFamily="66" charset="0"/>
            </a:endParaRPr>
          </a:p>
          <a:p>
            <a:pPr algn="ctr"/>
            <a:r>
              <a:rPr lang="hu-HU" sz="1600" b="1" dirty="0" err="1" smtClean="0">
                <a:solidFill>
                  <a:srgbClr val="FF0000"/>
                </a:solidFill>
                <a:latin typeface="Comic Sans MS" pitchFamily="66" charset="0"/>
              </a:rPr>
              <a:t>from</a:t>
            </a:r>
            <a:r>
              <a:rPr lang="hu-HU" sz="1600" b="1" dirty="0" smtClean="0">
                <a:solidFill>
                  <a:srgbClr val="FF0000"/>
                </a:solidFill>
                <a:latin typeface="Comic Sans MS" pitchFamily="66" charset="0"/>
              </a:rPr>
              <a:t> n-4 </a:t>
            </a:r>
            <a:r>
              <a:rPr lang="hu-HU" sz="1600" b="1" dirty="0" err="1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hu-HU" sz="1600" b="1" dirty="0" smtClean="0">
                <a:solidFill>
                  <a:srgbClr val="FF0000"/>
                </a:solidFill>
                <a:latin typeface="Comic Sans MS" pitchFamily="66" charset="0"/>
              </a:rPr>
              <a:t> n-3</a:t>
            </a:r>
            <a:endParaRPr lang="hu-H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Lekerekített téglalap 28"/>
          <p:cNvSpPr/>
          <p:nvPr/>
        </p:nvSpPr>
        <p:spPr>
          <a:xfrm>
            <a:off x="5076056" y="5508926"/>
            <a:ext cx="2916324" cy="756084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Max ◊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-free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2-matching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in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a </a:t>
            </a:r>
            <a:r>
              <a:rPr lang="hu-HU" sz="1600" b="1" dirty="0" err="1" smtClean="0">
                <a:solidFill>
                  <a:srgbClr val="FF0000"/>
                </a:solidFill>
                <a:latin typeface="Comic Sans MS" pitchFamily="66" charset="0"/>
              </a:rPr>
              <a:t>subcubic</a:t>
            </a:r>
            <a:r>
              <a:rPr lang="hu-HU" sz="1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accent4"/>
                </a:solidFill>
                <a:latin typeface="Comic Sans MS" pitchFamily="66" charset="0"/>
              </a:rPr>
              <a:t>graph</a:t>
            </a:r>
            <a:endParaRPr lang="hu-HU" sz="1600" dirty="0">
              <a:solidFill>
                <a:schemeClr val="accent4"/>
              </a:solidFill>
            </a:endParaRPr>
          </a:p>
        </p:txBody>
      </p:sp>
      <p:sp>
        <p:nvSpPr>
          <p:cNvPr id="30" name="Balra-jobbra nyíl 29"/>
          <p:cNvSpPr/>
          <p:nvPr/>
        </p:nvSpPr>
        <p:spPr>
          <a:xfrm>
            <a:off x="4319972" y="5796958"/>
            <a:ext cx="504056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5" grpId="0" uiExpand="1" build="allAtOnce" animBg="1"/>
      <p:bldP spid="7" grpId="0" animBg="1"/>
      <p:bldP spid="8" grpId="0" animBg="1"/>
      <p:bldP spid="28" grpId="0" animBg="1"/>
      <p:bldP spid="29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Corollary</a:t>
            </a:r>
            <a:endParaRPr lang="hu-HU" sz="36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Remark</a:t>
            </a: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u-HU" sz="1800" b="1" dirty="0" smtClean="0">
                <a:solidFill>
                  <a:schemeClr val="accent1"/>
                </a:solidFill>
                <a:latin typeface="Comic Sans MS" pitchFamily="66" charset="0"/>
              </a:rPr>
              <a:t>	Végh ’09</a:t>
            </a:r>
            <a:r>
              <a:rPr lang="hu-HU" sz="1800" b="1" dirty="0" smtClean="0">
                <a:latin typeface="Comic Sans MS" pitchFamily="66" charset="0"/>
              </a:rPr>
              <a:t>, </a:t>
            </a:r>
            <a:r>
              <a:rPr lang="hu-HU" sz="1800" dirty="0" err="1" smtClean="0">
                <a:latin typeface="Comic Sans MS" pitchFamily="66" charset="0"/>
              </a:rPr>
              <a:t>Increasing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node-connectivity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by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one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in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general</a:t>
            </a: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1800" dirty="0" smtClean="0">
                <a:latin typeface="Comic Sans MS" pitchFamily="66" charset="0"/>
              </a:rPr>
              <a:t>	(‘</a:t>
            </a:r>
            <a:r>
              <a:rPr lang="hu-HU" sz="1800" dirty="0" smtClean="0">
                <a:solidFill>
                  <a:srgbClr val="FFC000"/>
                </a:solidFill>
                <a:latin typeface="Comic Sans MS" pitchFamily="66" charset="0"/>
              </a:rPr>
              <a:t>Best </a:t>
            </a:r>
            <a:r>
              <a:rPr lang="hu-HU" sz="1800" dirty="0" err="1" smtClean="0">
                <a:solidFill>
                  <a:srgbClr val="FFC000"/>
                </a:solidFill>
                <a:latin typeface="Comic Sans MS" pitchFamily="66" charset="0"/>
              </a:rPr>
              <a:t>Student</a:t>
            </a:r>
            <a:r>
              <a:rPr lang="hu-HU" sz="18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hu-HU" sz="1800" dirty="0" err="1" smtClean="0">
                <a:solidFill>
                  <a:srgbClr val="FFC000"/>
                </a:solidFill>
                <a:latin typeface="Comic Sans MS" pitchFamily="66" charset="0"/>
              </a:rPr>
              <a:t>Paper</a:t>
            </a:r>
            <a:r>
              <a:rPr lang="hu-HU" sz="1800" dirty="0" smtClean="0">
                <a:latin typeface="Comic Sans MS" pitchFamily="66" charset="0"/>
              </a:rPr>
              <a:t>’ </a:t>
            </a:r>
            <a:r>
              <a:rPr lang="hu-HU" sz="1800" dirty="0" err="1" smtClean="0">
                <a:latin typeface="Comic Sans MS" pitchFamily="66" charset="0"/>
              </a:rPr>
              <a:t>prize</a:t>
            </a:r>
            <a:r>
              <a:rPr lang="hu-HU" sz="1800" dirty="0" smtClean="0">
                <a:latin typeface="Comic Sans MS" pitchFamily="66" charset="0"/>
              </a:rPr>
              <a:t>, STOC’10).</a:t>
            </a:r>
            <a:endParaRPr lang="hu-HU" sz="1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504401" y="1639618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graphs, the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◊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2-matching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problem can be solved in 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 γ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time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Lekerekített téglalap 16"/>
          <p:cNvSpPr/>
          <p:nvPr/>
        </p:nvSpPr>
        <p:spPr>
          <a:xfrm>
            <a:off x="291720" y="1375594"/>
            <a:ext cx="3809225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(B.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‘09)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504401" y="3194765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connectivity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augmentation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problem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from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n-4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n-3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can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be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solved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O(n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 γ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time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291721" y="2930741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Corollary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Min-max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theroem</a:t>
            </a:r>
            <a:endParaRPr lang="hu-HU" sz="36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455240" y="1366560"/>
            <a:ext cx="8064896" cy="1683825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The maximum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size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a 2-matching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G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equal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minimum of</a:t>
            </a:r>
          </a:p>
          <a:p>
            <a:endParaRPr lang="hu-HU" sz="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τ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(U,S)=|V|+|U|-|S|+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</a:rPr>
              <a:t>Σ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⌊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½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|E(T,S)|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⌋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</a:t>
            </a:r>
          </a:p>
          <a:p>
            <a:pPr algn="ctr"/>
            <a:endParaRPr lang="hu-HU" sz="4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where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U and 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are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disjoint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subsets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V, S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stable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and T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ranges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over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components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G-U-S.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Lekerekített téglalap 16"/>
          <p:cNvSpPr/>
          <p:nvPr/>
        </p:nvSpPr>
        <p:spPr>
          <a:xfrm>
            <a:off x="165100" y="1167632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57200" y="4961111"/>
            <a:ext cx="8064896" cy="1411410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The maximum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size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a 2-matching  of a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G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equal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minimum of</a:t>
            </a:r>
          </a:p>
          <a:p>
            <a:endParaRPr lang="hu-HU" sz="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τ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(S)=|V|-|S|+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</a:rPr>
              <a:t>Σ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⌊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½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|E(T,S)|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⌋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</a:t>
            </a:r>
          </a:p>
          <a:p>
            <a:pPr algn="ctr"/>
            <a:endParaRPr lang="hu-HU" sz="4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where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S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stable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and T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ranges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over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components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G-S.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179381" y="4740276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213146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1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3034037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2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6317602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latin typeface="Comic Sans MS" pitchFamily="66" charset="0"/>
              </a:rPr>
              <a:t>T</a:t>
            </a:r>
            <a:r>
              <a:rPr lang="hu-HU" sz="1600" b="1" baseline="-25000" dirty="0" err="1" smtClean="0">
                <a:latin typeface="Comic Sans MS" pitchFamily="66" charset="0"/>
              </a:rPr>
              <a:t>k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5148064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k-1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789210" y="4113076"/>
            <a:ext cx="1458754" cy="432048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U</a:t>
            </a:r>
            <a:endParaRPr lang="hu-HU" sz="1600" b="1" dirty="0">
              <a:latin typeface="Comic Sans MS" pitchFamily="66" charset="0"/>
            </a:endParaRPr>
          </a:p>
        </p:txBody>
      </p:sp>
      <p:sp>
        <p:nvSpPr>
          <p:cNvPr id="23" name="Lekerekített téglalap 22"/>
          <p:cNvSpPr/>
          <p:nvPr/>
        </p:nvSpPr>
        <p:spPr>
          <a:xfrm>
            <a:off x="4860032" y="4113076"/>
            <a:ext cx="1457570" cy="432048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S</a:t>
            </a:r>
            <a:endParaRPr lang="hu-HU" sz="1600" b="1" dirty="0">
              <a:latin typeface="Comic Sans MS" pitchFamily="66" charset="0"/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4067944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4355976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sp>
        <p:nvSpPr>
          <p:cNvPr id="26" name="Ellipszis 25"/>
          <p:cNvSpPr/>
          <p:nvPr/>
        </p:nvSpPr>
        <p:spPr>
          <a:xfrm>
            <a:off x="4644008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2625620" y="1851211"/>
            <a:ext cx="36107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ambria Math"/>
                <a:ea typeface="Cambria Math"/>
              </a:rPr>
              <a:t>τ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(U,S)=2|U|+</a:t>
            </a:r>
            <a:r>
              <a:rPr lang="el-GR" sz="1600" dirty="0" smtClean="0">
                <a:solidFill>
                  <a:srgbClr val="FF0000"/>
                </a:solidFill>
                <a:latin typeface="Comic Sans MS" pitchFamily="66" charset="0"/>
              </a:rPr>
              <a:t>Σ</a:t>
            </a:r>
            <a:r>
              <a:rPr lang="hu-HU" sz="1600" baseline="-25000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(|</a:t>
            </a:r>
            <a:r>
              <a:rPr lang="hu-HU" sz="16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</a:rPr>
              <a:t>|+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⌊</a:t>
            </a:r>
            <a:r>
              <a:rPr lang="el-GR" sz="16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½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|E(T,S)|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⌋</a:t>
            </a:r>
            <a:r>
              <a:rPr lang="hu-HU" sz="16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),</a:t>
            </a:r>
          </a:p>
        </p:txBody>
      </p:sp>
      <p:cxnSp>
        <p:nvCxnSpPr>
          <p:cNvPr id="29" name="Egyenes összekötő 28"/>
          <p:cNvCxnSpPr/>
          <p:nvPr/>
        </p:nvCxnSpPr>
        <p:spPr>
          <a:xfrm>
            <a:off x="2374900" y="3670300"/>
            <a:ext cx="659137" cy="622796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H="1">
            <a:off x="3034038" y="3632200"/>
            <a:ext cx="483862" cy="660896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5270500" y="3403600"/>
            <a:ext cx="1219200" cy="8890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 flipV="1">
            <a:off x="6502400" y="3403600"/>
            <a:ext cx="254000" cy="127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H="1" flipV="1">
            <a:off x="6756400" y="3416300"/>
            <a:ext cx="64616" cy="237108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V="1">
            <a:off x="5981700" y="3653408"/>
            <a:ext cx="839316" cy="76619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Min-max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theroem</a:t>
            </a:r>
            <a:endParaRPr lang="hu-HU" sz="36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1800" b="1" dirty="0" err="1" smtClean="0">
                <a:solidFill>
                  <a:srgbClr val="FF0000"/>
                </a:solidFill>
                <a:latin typeface="Comic Sans MS" pitchFamily="66" charset="0"/>
              </a:rPr>
              <a:t>In</a:t>
            </a:r>
            <a:r>
              <a:rPr lang="hu-HU" sz="1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800" b="1" dirty="0" err="1" smtClean="0">
                <a:solidFill>
                  <a:srgbClr val="FF0000"/>
                </a:solidFill>
                <a:latin typeface="Comic Sans MS" pitchFamily="66" charset="0"/>
              </a:rPr>
              <a:t>other</a:t>
            </a:r>
            <a:r>
              <a:rPr lang="hu-HU" sz="1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1800" b="1" dirty="0" err="1" smtClean="0">
                <a:solidFill>
                  <a:srgbClr val="FF0000"/>
                </a:solidFill>
                <a:latin typeface="Comic Sans MS" pitchFamily="66" charset="0"/>
              </a:rPr>
              <a:t>words</a:t>
            </a:r>
            <a:r>
              <a:rPr lang="hu-HU" sz="18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hu-HU" sz="1800" dirty="0" smtClean="0">
                <a:latin typeface="Comic Sans MS" pitchFamily="66" charset="0"/>
              </a:rPr>
              <a:t>a </a:t>
            </a:r>
            <a:r>
              <a:rPr lang="hu-HU" sz="1800" b="1" dirty="0" err="1" smtClean="0">
                <a:latin typeface="Comic Sans MS" pitchFamily="66" charset="0"/>
              </a:rPr>
              <a:t>C</a:t>
            </a:r>
            <a:r>
              <a:rPr lang="hu-HU" sz="1800" dirty="0" err="1" smtClean="0">
                <a:latin typeface="Comic Sans MS" pitchFamily="66" charset="0"/>
              </a:rPr>
              <a:t>-component</a:t>
            </a:r>
            <a:r>
              <a:rPr lang="hu-HU" sz="1800" dirty="0" smtClean="0">
                <a:latin typeface="Comic Sans MS" pitchFamily="66" charset="0"/>
              </a:rPr>
              <a:t> is </a:t>
            </a:r>
            <a:r>
              <a:rPr lang="hu-HU" sz="1800" dirty="0" err="1" smtClean="0">
                <a:latin typeface="Comic Sans MS" pitchFamily="66" charset="0"/>
              </a:rPr>
              <a:t>the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union</a:t>
            </a:r>
            <a:r>
              <a:rPr lang="hu-HU" sz="1800" dirty="0" smtClean="0">
                <a:latin typeface="Comic Sans MS" pitchFamily="66" charset="0"/>
              </a:rPr>
              <a:t> of </a:t>
            </a:r>
            <a:r>
              <a:rPr lang="hu-HU" sz="1800" dirty="0" err="1" smtClean="0">
                <a:latin typeface="Comic Sans MS" pitchFamily="66" charset="0"/>
              </a:rPr>
              <a:t>some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components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of</a:t>
            </a:r>
            <a:r>
              <a:rPr lang="hu-HU" sz="1800" dirty="0" smtClean="0">
                <a:latin typeface="Comic Sans MS" pitchFamily="66" charset="0"/>
              </a:rPr>
              <a:t> G-S </a:t>
            </a:r>
            <a:r>
              <a:rPr lang="hu-HU" sz="1800" dirty="0" err="1" smtClean="0">
                <a:latin typeface="Comic Sans MS" pitchFamily="66" charset="0"/>
              </a:rPr>
              <a:t>that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are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conencted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with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cycles</a:t>
            </a:r>
            <a:r>
              <a:rPr lang="hu-HU" sz="1800" dirty="0" smtClean="0">
                <a:latin typeface="Comic Sans MS" pitchFamily="66" charset="0"/>
              </a:rPr>
              <a:t> is a </a:t>
            </a:r>
            <a:r>
              <a:rPr lang="hu-HU" sz="1800" dirty="0" err="1" smtClean="0">
                <a:latin typeface="Comic Sans MS" pitchFamily="66" charset="0"/>
              </a:rPr>
              <a:t>special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configuration</a:t>
            </a:r>
            <a:r>
              <a:rPr lang="hu-HU" sz="1800" dirty="0" smtClean="0">
                <a:latin typeface="Comic Sans MS" pitchFamily="66" charset="0"/>
              </a:rPr>
              <a:t>.</a:t>
            </a:r>
            <a:endParaRPr lang="hu-H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452276" y="1417638"/>
            <a:ext cx="8234524" cy="1547618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,…,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sz="1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disjoint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◊’s,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stable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We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say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that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u,v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are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same</a:t>
            </a:r>
            <a:r>
              <a:rPr lang="hu-HU" sz="1600" dirty="0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b="1" dirty="0" err="1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C</a:t>
            </a:r>
            <a:r>
              <a:rPr lang="hu-HU" sz="1600" dirty="0" err="1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-component</a:t>
            </a:r>
            <a:r>
              <a:rPr lang="hu-HU" sz="1600" dirty="0" smtClean="0">
                <a:solidFill>
                  <a:schemeClr val="accent3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if</a:t>
            </a:r>
            <a:endParaRPr lang="hu-HU" sz="16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endParaRPr lang="hu-HU" sz="4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u and v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are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same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component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G-S,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or</a:t>
            </a:r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∈T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v∈T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and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is a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cycle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sz="1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=(v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s.t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 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∈T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∈T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∈S.</a:t>
            </a:r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hu-HU" sz="4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A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square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C=(v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hu-HU" sz="1600" dirty="0" err="1" smtClean="0">
                <a:solidFill>
                  <a:schemeClr val="accent3"/>
                </a:solidFill>
                <a:latin typeface="Comic Sans MS" pitchFamily="66" charset="0"/>
              </a:rPr>
              <a:t>fits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sz="1600" b="1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C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-component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T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if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,v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∈S.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291721" y="1167632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Ellipszis 44"/>
          <p:cNvSpPr/>
          <p:nvPr/>
        </p:nvSpPr>
        <p:spPr>
          <a:xfrm>
            <a:off x="2213146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1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47" name="Ellipszis 46"/>
          <p:cNvSpPr/>
          <p:nvPr/>
        </p:nvSpPr>
        <p:spPr>
          <a:xfrm>
            <a:off x="3034037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2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49" name="Ellipszis 48"/>
          <p:cNvSpPr/>
          <p:nvPr/>
        </p:nvSpPr>
        <p:spPr>
          <a:xfrm>
            <a:off x="6317602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latin typeface="Comic Sans MS" pitchFamily="66" charset="0"/>
              </a:rPr>
              <a:t>T</a:t>
            </a:r>
            <a:r>
              <a:rPr lang="hu-HU" sz="1600" b="1" baseline="-25000" dirty="0" err="1" smtClean="0">
                <a:latin typeface="Comic Sans MS" pitchFamily="66" charset="0"/>
              </a:rPr>
              <a:t>k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50" name="Ellipszis 49"/>
          <p:cNvSpPr/>
          <p:nvPr/>
        </p:nvSpPr>
        <p:spPr>
          <a:xfrm>
            <a:off x="5148064" y="3293368"/>
            <a:ext cx="576064" cy="576064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T</a:t>
            </a:r>
            <a:r>
              <a:rPr lang="hu-HU" sz="1600" b="1" baseline="-25000" dirty="0" smtClean="0">
                <a:latin typeface="Comic Sans MS" pitchFamily="66" charset="0"/>
              </a:rPr>
              <a:t>k-1</a:t>
            </a:r>
            <a:endParaRPr lang="hu-HU" sz="1600" b="1" baseline="-25000" dirty="0">
              <a:latin typeface="Comic Sans MS" pitchFamily="66" charset="0"/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2789210" y="4113076"/>
            <a:ext cx="1458754" cy="432048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U</a:t>
            </a:r>
            <a:endParaRPr lang="hu-HU" sz="1600" b="1" dirty="0">
              <a:latin typeface="Comic Sans MS" pitchFamily="66" charset="0"/>
            </a:endParaRPr>
          </a:p>
        </p:txBody>
      </p:sp>
      <p:sp>
        <p:nvSpPr>
          <p:cNvPr id="52" name="Lekerekített téglalap 51"/>
          <p:cNvSpPr/>
          <p:nvPr/>
        </p:nvSpPr>
        <p:spPr>
          <a:xfrm>
            <a:off x="4860032" y="4113076"/>
            <a:ext cx="1457570" cy="432048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latin typeface="Comic Sans MS" pitchFamily="66" charset="0"/>
              </a:rPr>
              <a:t>S</a:t>
            </a:r>
            <a:endParaRPr lang="hu-HU" sz="1600" b="1" dirty="0">
              <a:latin typeface="Comic Sans MS" pitchFamily="66" charset="0"/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4067944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sp>
        <p:nvSpPr>
          <p:cNvPr id="54" name="Ellipszis 53"/>
          <p:cNvSpPr/>
          <p:nvPr/>
        </p:nvSpPr>
        <p:spPr>
          <a:xfrm>
            <a:off x="4355976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sp>
        <p:nvSpPr>
          <p:cNvPr id="55" name="Ellipszis 54"/>
          <p:cNvSpPr/>
          <p:nvPr/>
        </p:nvSpPr>
        <p:spPr>
          <a:xfrm>
            <a:off x="4644008" y="3501008"/>
            <a:ext cx="45719" cy="7200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atin typeface="Comic Sans MS" pitchFamily="66" charset="0"/>
            </a:endParaRPr>
          </a:p>
        </p:txBody>
      </p:sp>
      <p:cxnSp>
        <p:nvCxnSpPr>
          <p:cNvPr id="63" name="Egyenes összekötő 62"/>
          <p:cNvCxnSpPr/>
          <p:nvPr/>
        </p:nvCxnSpPr>
        <p:spPr>
          <a:xfrm>
            <a:off x="5508104" y="3573016"/>
            <a:ext cx="540060" cy="72008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H="1">
            <a:off x="6048164" y="3606800"/>
            <a:ext cx="378036" cy="68629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flipH="1">
            <a:off x="5364088" y="3594100"/>
            <a:ext cx="1062112" cy="69899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>
            <a:off x="5364088" y="3573016"/>
            <a:ext cx="152400" cy="72008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Min-max</a:t>
            </a:r>
            <a:r>
              <a:rPr lang="hu-H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theroem</a:t>
            </a:r>
            <a:endParaRPr lang="hu-HU" sz="3600" dirty="0"/>
          </a:p>
        </p:txBody>
      </p:sp>
      <p:sp>
        <p:nvSpPr>
          <p:cNvPr id="19" name="Tartalom helye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400" b="1" dirty="0" err="1" smtClean="0">
                <a:solidFill>
                  <a:srgbClr val="FF0000"/>
                </a:solidFill>
                <a:latin typeface="Comic Sans MS" pitchFamily="66" charset="0"/>
              </a:rPr>
              <a:t>Proof</a:t>
            </a:r>
            <a:endParaRPr lang="hu-HU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dirty="0" err="1" smtClean="0">
                <a:latin typeface="Comic Sans MS" pitchFamily="66" charset="0"/>
              </a:rPr>
              <a:t>Shrink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◊’s.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err="1" smtClean="0">
                <a:latin typeface="Comic Sans MS" pitchFamily="66" charset="0"/>
              </a:rPr>
              <a:t>Obtain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S'in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G'for</a:t>
            </a:r>
            <a:r>
              <a:rPr lang="hu-HU" sz="2000" dirty="0" smtClean="0">
                <a:latin typeface="Comic Sans MS" pitchFamily="66" charset="0"/>
              </a:rPr>
              <a:t> maximum 2-matching.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err="1" smtClean="0">
                <a:latin typeface="Comic Sans MS" pitchFamily="66" charset="0"/>
              </a:rPr>
              <a:t>Blow</a:t>
            </a:r>
            <a:r>
              <a:rPr lang="hu-HU" sz="2000" dirty="0" smtClean="0">
                <a:latin typeface="Comic Sans MS" pitchFamily="66" charset="0"/>
              </a:rPr>
              <a:t> back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squares</a:t>
            </a:r>
            <a:r>
              <a:rPr lang="hu-HU" sz="2000" dirty="0" smtClean="0">
                <a:latin typeface="Comic Sans MS" pitchFamily="66" charset="0"/>
              </a:rPr>
              <a:t> and </a:t>
            </a:r>
            <a:r>
              <a:rPr lang="hu-HU" sz="2000" dirty="0" err="1" smtClean="0">
                <a:latin typeface="Comic Sans MS" pitchFamily="66" charset="0"/>
              </a:rPr>
              <a:t>follow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changes</a:t>
            </a:r>
            <a:r>
              <a:rPr lang="hu-HU" sz="2000" dirty="0" smtClean="0">
                <a:latin typeface="Comic Sans MS" pitchFamily="66" charset="0"/>
              </a:rPr>
              <a:t>.</a:t>
            </a:r>
            <a:endParaRPr lang="hu-HU" sz="2000" dirty="0">
              <a:latin typeface="Comic Sans MS" pitchFamily="66" charset="0"/>
            </a:endParaRPr>
          </a:p>
        </p:txBody>
      </p:sp>
      <p:sp>
        <p:nvSpPr>
          <p:cNvPr id="20" name="Lekerekített téglalap 19"/>
          <p:cNvSpPr/>
          <p:nvPr/>
        </p:nvSpPr>
        <p:spPr>
          <a:xfrm>
            <a:off x="457324" y="1654215"/>
            <a:ext cx="8064896" cy="1956240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Let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G be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hu-HU" sz="1600" b="1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maximal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disjoint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◊’s. The maximum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size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a ◊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2-matching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equal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minimum of</a:t>
            </a:r>
          </a:p>
          <a:p>
            <a:endParaRPr lang="hu-HU" sz="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</a:rPr>
              <a:t>τ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(S)=|V|-|S|+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</a:rPr>
              <a:t>Σ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⌊</a:t>
            </a:r>
            <a:r>
              <a:rPr lang="el-GR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½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(|E(T,S)|-|C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|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⌋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-|</a:t>
            </a:r>
            <a:r>
              <a:rPr lang="hu-HU" sz="1600" b="1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K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|</a:t>
            </a:r>
          </a:p>
          <a:p>
            <a:pPr algn="ctr"/>
            <a:endParaRPr lang="hu-HU" sz="400" dirty="0" smtClean="0">
              <a:solidFill>
                <a:schemeClr val="tx1"/>
              </a:solidFill>
              <a:latin typeface="Comic Sans MS" pitchFamily="66" charset="0"/>
              <a:ea typeface="Cambria Math"/>
            </a:endParaRPr>
          </a:p>
          <a:p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where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S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stable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, and T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ranges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over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b="1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C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-components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G-S, C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denotes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◊’s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fitting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T, and </a:t>
            </a:r>
            <a:r>
              <a:rPr lang="hu-HU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set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of K</a:t>
            </a:r>
            <a:r>
              <a:rPr lang="hu-HU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’s.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Lekerekített téglalap 20"/>
          <p:cNvSpPr/>
          <p:nvPr/>
        </p:nvSpPr>
        <p:spPr>
          <a:xfrm>
            <a:off x="293681" y="1417639"/>
            <a:ext cx="3882275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(B.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Kobayashi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‘09)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4509120"/>
            <a:ext cx="8229600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Polyhedral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descriptions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3" name="Kép 2" descr="descripti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1F7F5"/>
              </a:clrFrom>
              <a:clrTo>
                <a:srgbClr val="F1F7F5">
                  <a:alpha val="0"/>
                </a:srgbClr>
              </a:clrTo>
            </a:clrChange>
            <a:lum bright="30000"/>
          </a:blip>
          <a:stretch>
            <a:fillRect/>
          </a:stretch>
        </p:blipFill>
        <p:spPr>
          <a:xfrm>
            <a:off x="2476500" y="1340768"/>
            <a:ext cx="4191000" cy="341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Perfect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matching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polytope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08" y="4002844"/>
            <a:ext cx="5644494" cy="36004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2032" y="4434892"/>
            <a:ext cx="5820647" cy="432048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2032" y="4938948"/>
            <a:ext cx="5820647" cy="43204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457200" y="1838059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perfect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matching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convex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hull of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incedence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vectors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perfect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matchings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293681" y="1600200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457200" y="3429000"/>
            <a:ext cx="8064896" cy="2232248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 anchorCtr="0">
            <a:noAutofit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p.m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determined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14" name="Lekerekített téglalap 13"/>
          <p:cNvSpPr/>
          <p:nvPr/>
        </p:nvSpPr>
        <p:spPr>
          <a:xfrm>
            <a:off x="166548" y="3207663"/>
            <a:ext cx="3270207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Edmonds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 ‘65)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The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b-factor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polytope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hu-HU" sz="2400" dirty="0" smtClean="0">
                <a:latin typeface="Comic Sans MS" pitchFamily="66" charset="0"/>
                <a:ea typeface="Cambria Math"/>
              </a:rPr>
              <a:t>                            </a:t>
            </a:r>
            <a:r>
              <a:rPr lang="hu-HU" sz="2400" b="1" dirty="0" smtClean="0">
                <a:latin typeface="Comic Sans MS" pitchFamily="66" charset="0"/>
                <a:ea typeface="Cambria Math"/>
              </a:rPr>
              <a:t/>
            </a:r>
            <a:br>
              <a:rPr lang="hu-HU" sz="2400" b="1" dirty="0" smtClean="0">
                <a:latin typeface="Comic Sans MS" pitchFamily="66" charset="0"/>
                <a:ea typeface="Cambria Math"/>
              </a:rPr>
            </a:br>
            <a:r>
              <a:rPr lang="hu-HU" sz="2400" b="1" dirty="0" smtClean="0">
                <a:latin typeface="Comic Sans MS" pitchFamily="66" charset="0"/>
                <a:ea typeface="Cambria Math"/>
              </a:rPr>
              <a:t>             </a:t>
            </a:r>
            <a:endParaRPr lang="hu-HU" sz="24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9" name="Lekerekített téglalap 48"/>
          <p:cNvSpPr/>
          <p:nvPr/>
        </p:nvSpPr>
        <p:spPr>
          <a:xfrm>
            <a:off x="457200" y="1600200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b-factor</a:t>
            </a:r>
            <a:r>
              <a:rPr lang="hu-HU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convex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hull of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incedence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vectors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b-factors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293681" y="1362341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Lekerekített téglalap 50"/>
          <p:cNvSpPr/>
          <p:nvPr/>
        </p:nvSpPr>
        <p:spPr>
          <a:xfrm>
            <a:off x="467544" y="3160823"/>
            <a:ext cx="8064896" cy="628217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(K,F) is a </a:t>
            </a:r>
            <a:r>
              <a:rPr lang="hu-HU" dirty="0" err="1" smtClean="0">
                <a:solidFill>
                  <a:schemeClr val="accent3"/>
                </a:solidFill>
                <a:latin typeface="Comic Sans MS" pitchFamily="66" charset="0"/>
              </a:rPr>
              <a:t>blossom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K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⊆V, F⊆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δ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(K) and b(K)+|F|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odd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Lekerekített téglalap 51"/>
          <p:cNvSpPr/>
          <p:nvPr/>
        </p:nvSpPr>
        <p:spPr>
          <a:xfrm>
            <a:off x="304025" y="2769730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Lekerekített téglalap 55"/>
          <p:cNvSpPr/>
          <p:nvPr/>
        </p:nvSpPr>
        <p:spPr>
          <a:xfrm>
            <a:off x="470164" y="4221088"/>
            <a:ext cx="8064896" cy="2232248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 anchorCtr="0">
            <a:noAutofit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b-factor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determined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57" name="Lekerekített téglalap 56"/>
          <p:cNvSpPr/>
          <p:nvPr/>
        </p:nvSpPr>
        <p:spPr>
          <a:xfrm>
            <a:off x="179512" y="3999751"/>
            <a:ext cx="3270207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Edmonds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 ‘65)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859" y="4905164"/>
            <a:ext cx="6774513" cy="288032"/>
          </a:xfrm>
          <a:prstGeom prst="rect">
            <a:avLst/>
          </a:prstGeom>
          <a:noFill/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8739" y="5265204"/>
            <a:ext cx="6768753" cy="334401"/>
          </a:xfrm>
          <a:prstGeom prst="rect">
            <a:avLst/>
          </a:prstGeom>
          <a:noFill/>
        </p:spPr>
      </p:pic>
      <p:pic>
        <p:nvPicPr>
          <p:cNvPr id="60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8739" y="5553236"/>
            <a:ext cx="6768752" cy="673331"/>
          </a:xfrm>
          <a:prstGeom prst="rect">
            <a:avLst/>
          </a:prstGeom>
          <a:noFill/>
        </p:spPr>
      </p:pic>
      <p:cxnSp>
        <p:nvCxnSpPr>
          <p:cNvPr id="64" name="Egyenes összekötő 63"/>
          <p:cNvCxnSpPr/>
          <p:nvPr/>
        </p:nvCxnSpPr>
        <p:spPr>
          <a:xfrm>
            <a:off x="1331640" y="1952836"/>
            <a:ext cx="68407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971600" y="2204864"/>
            <a:ext cx="68407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1459614" y="4617132"/>
            <a:ext cx="68407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flipV="1">
            <a:off x="2727543" y="5346700"/>
            <a:ext cx="193457" cy="181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1194756" y="1583504"/>
            <a:ext cx="12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rgbClr val="C00000"/>
                </a:solidFill>
                <a:latin typeface="Comic Sans MS" pitchFamily="66" charset="0"/>
              </a:rPr>
              <a:t>matching</a:t>
            </a:r>
            <a:endParaRPr lang="hu-H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2" name="Szövegdoboz 71"/>
          <p:cNvSpPr txBox="1"/>
          <p:nvPr/>
        </p:nvSpPr>
        <p:spPr>
          <a:xfrm>
            <a:off x="1655676" y="2020198"/>
            <a:ext cx="142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rgbClr val="C00000"/>
                </a:solidFill>
                <a:latin typeface="Comic Sans MS" pitchFamily="66" charset="0"/>
              </a:rPr>
              <a:t>matchings</a:t>
            </a:r>
            <a:endParaRPr lang="hu-H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Szövegdoboz 72"/>
          <p:cNvSpPr txBox="1"/>
          <p:nvPr/>
        </p:nvSpPr>
        <p:spPr>
          <a:xfrm>
            <a:off x="1331640" y="4257759"/>
            <a:ext cx="12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rgbClr val="C00000"/>
                </a:solidFill>
                <a:latin typeface="Comic Sans MS" pitchFamily="66" charset="0"/>
              </a:rPr>
              <a:t>matching</a:t>
            </a:r>
            <a:endParaRPr lang="hu-H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4" name="Szövegdoboz 73"/>
          <p:cNvSpPr txBox="1"/>
          <p:nvPr/>
        </p:nvSpPr>
        <p:spPr>
          <a:xfrm>
            <a:off x="2668972" y="508518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≤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6" grpId="0" animBg="1"/>
      <p:bldP spid="56" grpId="1" animBg="1"/>
      <p:bldP spid="57" grpId="0" animBg="1"/>
      <p:bldP spid="57" grpId="1" animBg="1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Hamiltonian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cycle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problem</a:t>
            </a:r>
            <a:endParaRPr lang="hu-H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 lIns="90000" tIns="0" bIns="0">
            <a:noAutofit/>
          </a:bodyPr>
          <a:lstStyle/>
          <a:p>
            <a:pPr>
              <a:buNone/>
            </a:pPr>
            <a:endParaRPr lang="hu-HU" sz="3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39552" y="1556792"/>
            <a:ext cx="8064896" cy="628217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Given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graph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G=(V,E),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find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cycle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containing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each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node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395536" y="1299452"/>
            <a:ext cx="1296144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539552" y="2708920"/>
            <a:ext cx="8064896" cy="12411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Find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subgraph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with</a:t>
            </a:r>
            <a:r>
              <a:rPr lang="hu-HU" dirty="0" smtClean="0"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degrees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≤ 2</a:t>
            </a: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containing</a:t>
            </a:r>
            <a:r>
              <a:rPr lang="hu-H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 „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small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”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components</a:t>
            </a:r>
            <a:r>
              <a:rPr lang="hu-H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number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edges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&gt; t)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395536" y="2492896"/>
            <a:ext cx="1760154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Relaxation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1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539552" y="4509120"/>
            <a:ext cx="8064896" cy="12411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Find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subgraph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with</a:t>
            </a:r>
            <a:r>
              <a:rPr lang="hu-HU" dirty="0" smtClean="0"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degrees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≤ 2</a:t>
            </a: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containing</a:t>
            </a:r>
            <a:r>
              <a:rPr lang="hu-H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 „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short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”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cycles</a:t>
            </a:r>
            <a:r>
              <a:rPr lang="hu-H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length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at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most t)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395536" y="4293096"/>
            <a:ext cx="1760154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Relaxation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2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Lekerekített téglalap feliratnak 10"/>
          <p:cNvSpPr/>
          <p:nvPr/>
        </p:nvSpPr>
        <p:spPr>
          <a:xfrm>
            <a:off x="4572000" y="2276872"/>
            <a:ext cx="3528392" cy="1224136"/>
          </a:xfrm>
          <a:prstGeom prst="wedgeRoundRectCallout">
            <a:avLst>
              <a:gd name="adj1" fmla="val -70849"/>
              <a:gd name="adj2" fmla="val 53986"/>
              <a:gd name="adj3" fmla="val 16667"/>
            </a:avLst>
          </a:prstGeom>
          <a:solidFill>
            <a:schemeClr val="bg1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t-restricted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k-matchings</a:t>
            </a:r>
            <a:endParaRPr lang="hu-HU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hu-HU" sz="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t=1, k=2   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Hartvigsen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’04</a:t>
            </a:r>
          </a:p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t &lt; k         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Hartvigsen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‘12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Lekerekített téglalap feliratnak 11"/>
          <p:cNvSpPr/>
          <p:nvPr/>
        </p:nvSpPr>
        <p:spPr>
          <a:xfrm>
            <a:off x="4572000" y="4077072"/>
            <a:ext cx="3528392" cy="1224136"/>
          </a:xfrm>
          <a:prstGeom prst="wedgeRoundRectCallout">
            <a:avLst>
              <a:gd name="adj1" fmla="val -70849"/>
              <a:gd name="adj2" fmla="val 46621"/>
              <a:gd name="adj3" fmla="val 16667"/>
            </a:avLst>
          </a:prstGeom>
          <a:solidFill>
            <a:schemeClr val="bg1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Later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on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  <a:endParaRPr lang="hu-H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smtClean="0">
                <a:solidFill>
                  <a:schemeClr val="tx2"/>
                </a:solidFill>
                <a:latin typeface="Comic Sans MS" pitchFamily="66" charset="0"/>
              </a:rPr>
              <a:t>The C</a:t>
            </a:r>
            <a:r>
              <a:rPr lang="hu-HU" sz="4000" b="1" baseline="-25000" dirty="0" smtClean="0">
                <a:solidFill>
                  <a:schemeClr val="tx2"/>
                </a:solidFill>
                <a:latin typeface="Comic Sans MS" pitchFamily="66" charset="0"/>
              </a:rPr>
              <a:t>(≤)</a:t>
            </a:r>
            <a:r>
              <a:rPr lang="hu-HU" sz="4000" b="1" baseline="-25000" dirty="0" err="1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hu-HU" sz="4000" b="1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sz="4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4000" b="1" dirty="0" err="1" smtClean="0">
                <a:solidFill>
                  <a:schemeClr val="tx2"/>
                </a:solidFill>
                <a:latin typeface="Comic Sans MS" pitchFamily="66" charset="0"/>
              </a:rPr>
              <a:t>case</a:t>
            </a:r>
            <a:endParaRPr lang="hu-HU" sz="4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12700">
              <a:buNone/>
            </a:pPr>
            <a:r>
              <a:rPr lang="hu-HU" sz="2000" dirty="0" err="1" smtClean="0">
                <a:latin typeface="Comic Sans MS" pitchFamily="66" charset="0"/>
              </a:rPr>
              <a:t>Can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we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give</a:t>
            </a:r>
            <a:r>
              <a:rPr lang="hu-HU" sz="2000" dirty="0" smtClean="0">
                <a:latin typeface="Comic Sans MS" pitchFamily="66" charset="0"/>
              </a:rPr>
              <a:t> a </a:t>
            </a:r>
            <a:r>
              <a:rPr lang="hu-HU" sz="2000" b="1" dirty="0" err="1" smtClean="0">
                <a:solidFill>
                  <a:schemeClr val="accent3"/>
                </a:solidFill>
                <a:latin typeface="Comic Sans MS" pitchFamily="66" charset="0"/>
              </a:rPr>
              <a:t>nice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description</a:t>
            </a:r>
            <a:r>
              <a:rPr lang="hu-HU" sz="2000" dirty="0" smtClean="0">
                <a:latin typeface="Comic Sans MS" pitchFamily="66" charset="0"/>
              </a:rPr>
              <a:t> of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weighted</a:t>
            </a:r>
            <a:r>
              <a:rPr lang="hu-HU" sz="2000" dirty="0" smtClean="0">
                <a:latin typeface="Comic Sans MS" pitchFamily="66" charset="0"/>
              </a:rPr>
              <a:t> C</a:t>
            </a:r>
            <a:r>
              <a:rPr lang="hu-HU" sz="2000" baseline="-25000" dirty="0" smtClean="0">
                <a:latin typeface="Comic Sans MS" pitchFamily="66" charset="0"/>
              </a:rPr>
              <a:t>(≤)</a:t>
            </a:r>
            <a:r>
              <a:rPr lang="hu-HU" sz="2000" baseline="-25000" dirty="0" err="1" smtClean="0">
                <a:latin typeface="Comic Sans MS" pitchFamily="66" charset="0"/>
              </a:rPr>
              <a:t>k</a:t>
            </a:r>
            <a:r>
              <a:rPr lang="hu-HU" sz="2000" dirty="0" err="1" smtClean="0">
                <a:latin typeface="Comic Sans MS" pitchFamily="66" charset="0"/>
              </a:rPr>
              <a:t>-free</a:t>
            </a:r>
            <a:r>
              <a:rPr lang="hu-HU" sz="2000" dirty="0" smtClean="0">
                <a:latin typeface="Comic Sans MS" pitchFamily="66" charset="0"/>
              </a:rPr>
              <a:t> 2-matching (</a:t>
            </a:r>
            <a:r>
              <a:rPr lang="hu-HU" sz="2000" dirty="0" err="1" smtClean="0">
                <a:latin typeface="Comic Sans MS" pitchFamily="66" charset="0"/>
              </a:rPr>
              <a:t>factor</a:t>
            </a:r>
            <a:r>
              <a:rPr lang="hu-HU" sz="2000" dirty="0" smtClean="0">
                <a:latin typeface="Comic Sans MS" pitchFamily="66" charset="0"/>
              </a:rPr>
              <a:t>) </a:t>
            </a:r>
            <a:r>
              <a:rPr lang="hu-HU" sz="2000" dirty="0" err="1" smtClean="0">
                <a:latin typeface="Comic Sans MS" pitchFamily="66" charset="0"/>
              </a:rPr>
              <a:t>polytope</a:t>
            </a:r>
            <a:r>
              <a:rPr lang="hu-HU" sz="2000" dirty="0" smtClean="0">
                <a:latin typeface="Comic Sans MS" pitchFamily="66" charset="0"/>
              </a:rPr>
              <a:t>?</a:t>
            </a:r>
          </a:p>
          <a:p>
            <a:pPr marL="0" indent="12700"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 marL="0" indent="12700"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      no, </a:t>
            </a: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if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k≥4 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</a:t>
            </a: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000" dirty="0" err="1" smtClean="0">
                <a:latin typeface="Comic Sans MS" pitchFamily="66" charset="0"/>
              </a:rPr>
              <a:t>What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about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smtClean="0">
                <a:solidFill>
                  <a:schemeClr val="accent3"/>
                </a:solidFill>
                <a:latin typeface="Comic Sans MS" pitchFamily="66" charset="0"/>
              </a:rPr>
              <a:t>k = 3</a:t>
            </a:r>
            <a:r>
              <a:rPr lang="hu-HU" sz="20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Give</a:t>
            </a:r>
            <a:r>
              <a:rPr lang="hu-HU" sz="2000" dirty="0" smtClean="0">
                <a:latin typeface="Comic Sans MS" pitchFamily="66" charset="0"/>
              </a:rPr>
              <a:t> a </a:t>
            </a:r>
            <a:r>
              <a:rPr lang="hu-HU" sz="2000" dirty="0" err="1" smtClean="0">
                <a:latin typeface="Comic Sans MS" pitchFamily="66" charset="0"/>
              </a:rPr>
              <a:t>description</a:t>
            </a:r>
            <a:r>
              <a:rPr lang="hu-HU" sz="2000" dirty="0" smtClean="0">
                <a:latin typeface="Comic Sans MS" pitchFamily="66" charset="0"/>
              </a:rPr>
              <a:t> of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∆</a:t>
            </a:r>
            <a:r>
              <a:rPr lang="hu-HU" sz="20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-free</a:t>
            </a:r>
            <a:r>
              <a:rPr lang="hu-HU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2-matching (</a:t>
            </a:r>
            <a:r>
              <a:rPr lang="hu-HU" sz="20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factor</a:t>
            </a:r>
            <a:r>
              <a:rPr lang="hu-HU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hu-HU" sz="2000" dirty="0" err="1" smtClean="0">
                <a:latin typeface="Comic Sans MS" pitchFamily="66" charset="0"/>
              </a:rPr>
              <a:t>polytope</a:t>
            </a:r>
            <a:r>
              <a:rPr lang="hu-HU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u-HU" sz="2400" b="1" dirty="0" smtClean="0">
                <a:solidFill>
                  <a:srgbClr val="FF0000"/>
                </a:solidFill>
                <a:latin typeface="Comic Sans MS" pitchFamily="66" charset="0"/>
              </a:rPr>
              <a:t>UNSOLVED!</a:t>
            </a: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1475656" y="2492896"/>
            <a:ext cx="2304256" cy="540060"/>
          </a:xfrm>
          <a:prstGeom prst="roundRect">
            <a:avLst/>
          </a:prstGeom>
          <a:solidFill>
            <a:schemeClr val="tx2">
              <a:alpha val="24000"/>
            </a:schemeClr>
          </a:soli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Vornberger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 ‘80</a:t>
            </a:r>
            <a:endParaRPr lang="hu-H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4368552" y="2560712"/>
            <a:ext cx="432048" cy="396044"/>
          </a:xfrm>
          <a:prstGeom prst="rightArrow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Triangle-free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2-factors</a:t>
            </a:r>
            <a:endParaRPr lang="hu-H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u-HU" sz="2400" b="1" dirty="0" smtClean="0">
                <a:solidFill>
                  <a:srgbClr val="FF0000"/>
                </a:solidFill>
                <a:latin typeface="Comic Sans MS" pitchFamily="66" charset="0"/>
              </a:rPr>
              <a:t>NOT TRUE!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2647" y="2285735"/>
            <a:ext cx="5845274" cy="248524"/>
          </a:xfrm>
          <a:prstGeom prst="rect">
            <a:avLst/>
          </a:prstGeom>
          <a:noFill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2647" y="2722375"/>
            <a:ext cx="5845274" cy="287311"/>
          </a:xfrm>
          <a:prstGeom prst="rect">
            <a:avLst/>
          </a:prstGeom>
          <a:noFill/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2647" y="3869712"/>
            <a:ext cx="5845274" cy="246844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1660" y="3125800"/>
            <a:ext cx="5790129" cy="564166"/>
          </a:xfrm>
          <a:prstGeom prst="rect">
            <a:avLst/>
          </a:prstGeom>
          <a:noFill/>
        </p:spPr>
      </p:pic>
      <p:sp>
        <p:nvSpPr>
          <p:cNvPr id="25" name="Lekerekített téglalap 24"/>
          <p:cNvSpPr/>
          <p:nvPr/>
        </p:nvSpPr>
        <p:spPr>
          <a:xfrm>
            <a:off x="457200" y="1600200"/>
            <a:ext cx="8064896" cy="2603500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36000" rtlCol="0" anchor="t" anchorCtr="0">
            <a:noAutofit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G,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∆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2-factor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determined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293681" y="1362340"/>
            <a:ext cx="402629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Hartvigsen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Li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’07)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2" name="Egyenes összekötő 31"/>
          <p:cNvCxnSpPr/>
          <p:nvPr/>
        </p:nvCxnSpPr>
        <p:spPr>
          <a:xfrm>
            <a:off x="3917516" y="857250"/>
            <a:ext cx="154817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kerekített téglalap 33"/>
          <p:cNvSpPr/>
          <p:nvPr/>
        </p:nvSpPr>
        <p:spPr>
          <a:xfrm>
            <a:off x="357181" y="1375040"/>
            <a:ext cx="1539919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Conjecture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5" name="Egyenes összekötő 34"/>
          <p:cNvCxnSpPr/>
          <p:nvPr/>
        </p:nvCxnSpPr>
        <p:spPr>
          <a:xfrm>
            <a:off x="3831698" y="1983720"/>
            <a:ext cx="67680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2920023" y="2785875"/>
            <a:ext cx="156067" cy="14073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2649656" y="3920512"/>
            <a:ext cx="156067" cy="149093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/>
          <p:cNvSpPr txBox="1"/>
          <p:nvPr/>
        </p:nvSpPr>
        <p:spPr>
          <a:xfrm>
            <a:off x="3899334" y="186293"/>
            <a:ext cx="2036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 smtClean="0">
                <a:solidFill>
                  <a:srgbClr val="C00000"/>
                </a:solidFill>
                <a:latin typeface="Comic Sans MS" pitchFamily="66" charset="0"/>
              </a:rPr>
              <a:t>matchings</a:t>
            </a:r>
            <a:endParaRPr lang="hu-H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3434060" y="1600200"/>
            <a:ext cx="1444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C00000"/>
                </a:solidFill>
                <a:latin typeface="Comic Sans MS" pitchFamily="66" charset="0"/>
              </a:rPr>
              <a:t>matchings</a:t>
            </a:r>
            <a:endParaRPr lang="hu-H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2850477" y="2417573"/>
            <a:ext cx="30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  <a:latin typeface="Comic Sans MS" pitchFamily="66" charset="0"/>
              </a:rPr>
              <a:t>≤</a:t>
            </a:r>
            <a:endParaRPr lang="hu-H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2596477" y="3547873"/>
            <a:ext cx="30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  <a:latin typeface="Comic Sans MS" pitchFamily="66" charset="0"/>
              </a:rPr>
              <a:t>≤</a:t>
            </a:r>
            <a:endParaRPr lang="hu-H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4077771" y="5301208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4" name="Ellipszis 53"/>
          <p:cNvSpPr/>
          <p:nvPr/>
        </p:nvSpPr>
        <p:spPr>
          <a:xfrm>
            <a:off x="4077771" y="5949280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5" name="Ellipszis 54"/>
          <p:cNvSpPr/>
          <p:nvPr/>
        </p:nvSpPr>
        <p:spPr>
          <a:xfrm>
            <a:off x="4809996" y="5301208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6" name="Ellipszis 55"/>
          <p:cNvSpPr/>
          <p:nvPr/>
        </p:nvSpPr>
        <p:spPr>
          <a:xfrm>
            <a:off x="4809996" y="5949280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7" name="Ellipszis 56"/>
          <p:cNvSpPr/>
          <p:nvPr/>
        </p:nvSpPr>
        <p:spPr>
          <a:xfrm>
            <a:off x="4443883" y="4869160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8" name="Ellipszis 57"/>
          <p:cNvSpPr/>
          <p:nvPr/>
        </p:nvSpPr>
        <p:spPr>
          <a:xfrm>
            <a:off x="3801884" y="6345324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9" name="Ellipszis 58"/>
          <p:cNvSpPr/>
          <p:nvPr/>
        </p:nvSpPr>
        <p:spPr>
          <a:xfrm>
            <a:off x="5093836" y="6345324"/>
            <a:ext cx="2202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61" name="Egyenes összekötő 60"/>
          <p:cNvCxnSpPr>
            <a:stCxn id="58" idx="7"/>
            <a:endCxn id="54" idx="3"/>
          </p:cNvCxnSpPr>
          <p:nvPr/>
        </p:nvCxnSpPr>
        <p:spPr>
          <a:xfrm flipV="1">
            <a:off x="3989850" y="6133668"/>
            <a:ext cx="120171" cy="2432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>
            <a:stCxn id="53" idx="4"/>
            <a:endCxn id="54" idx="0"/>
          </p:cNvCxnSpPr>
          <p:nvPr/>
        </p:nvCxnSpPr>
        <p:spPr>
          <a:xfrm>
            <a:off x="4187879" y="551723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>
            <a:stCxn id="57" idx="2"/>
            <a:endCxn id="53" idx="7"/>
          </p:cNvCxnSpPr>
          <p:nvPr/>
        </p:nvCxnSpPr>
        <p:spPr>
          <a:xfrm flipH="1">
            <a:off x="4265737" y="4977172"/>
            <a:ext cx="178146" cy="3556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>
            <a:stCxn id="57" idx="6"/>
            <a:endCxn id="55" idx="1"/>
          </p:cNvCxnSpPr>
          <p:nvPr/>
        </p:nvCxnSpPr>
        <p:spPr>
          <a:xfrm>
            <a:off x="4664099" y="4977172"/>
            <a:ext cx="178147" cy="3556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>
            <a:stCxn id="55" idx="4"/>
            <a:endCxn id="56" idx="0"/>
          </p:cNvCxnSpPr>
          <p:nvPr/>
        </p:nvCxnSpPr>
        <p:spPr>
          <a:xfrm>
            <a:off x="4920104" y="551723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>
            <a:stCxn id="53" idx="6"/>
            <a:endCxn id="55" idx="2"/>
          </p:cNvCxnSpPr>
          <p:nvPr/>
        </p:nvCxnSpPr>
        <p:spPr>
          <a:xfrm>
            <a:off x="4297987" y="5409220"/>
            <a:ext cx="5120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>
            <a:stCxn id="54" idx="6"/>
            <a:endCxn id="56" idx="2"/>
          </p:cNvCxnSpPr>
          <p:nvPr/>
        </p:nvCxnSpPr>
        <p:spPr>
          <a:xfrm>
            <a:off x="4297987" y="6057292"/>
            <a:ext cx="5120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>
            <a:stCxn id="56" idx="5"/>
            <a:endCxn id="59" idx="1"/>
          </p:cNvCxnSpPr>
          <p:nvPr/>
        </p:nvCxnSpPr>
        <p:spPr>
          <a:xfrm>
            <a:off x="4997962" y="6133668"/>
            <a:ext cx="128124" cy="2432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zövegdoboz 85"/>
          <p:cNvSpPr txBox="1"/>
          <p:nvPr/>
        </p:nvSpPr>
        <p:spPr>
          <a:xfrm>
            <a:off x="3743908" y="6007628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5030212" y="5980638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9" name="Szövegdoboz 88"/>
          <p:cNvSpPr txBox="1"/>
          <p:nvPr/>
        </p:nvSpPr>
        <p:spPr>
          <a:xfrm>
            <a:off x="3839043" y="5517232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½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" name="Szövegdoboz 89"/>
          <p:cNvSpPr txBox="1"/>
          <p:nvPr/>
        </p:nvSpPr>
        <p:spPr>
          <a:xfrm>
            <a:off x="4911935" y="5517232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½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1" name="Szövegdoboz 90"/>
          <p:cNvSpPr txBox="1"/>
          <p:nvPr/>
        </p:nvSpPr>
        <p:spPr>
          <a:xfrm>
            <a:off x="4371875" y="5409220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2" name="Szövegdoboz 91"/>
          <p:cNvSpPr txBox="1"/>
          <p:nvPr/>
        </p:nvSpPr>
        <p:spPr>
          <a:xfrm>
            <a:off x="4377948" y="6057292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½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3" name="Szövegdoboz 92"/>
          <p:cNvSpPr txBox="1"/>
          <p:nvPr/>
        </p:nvSpPr>
        <p:spPr>
          <a:xfrm>
            <a:off x="4695911" y="4869160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½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4" name="Szövegdoboz 93"/>
          <p:cNvSpPr txBox="1"/>
          <p:nvPr/>
        </p:nvSpPr>
        <p:spPr>
          <a:xfrm>
            <a:off x="4089916" y="4869160"/>
            <a:ext cx="3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½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0" animBg="1"/>
      <p:bldP spid="45" grpId="0"/>
      <p:bldP spid="46" grpId="0"/>
      <p:bldP spid="47" grpId="0"/>
      <p:bldP spid="48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b="1" dirty="0" err="1" smtClean="0">
                <a:solidFill>
                  <a:schemeClr val="tx2"/>
                </a:solidFill>
                <a:latin typeface="Comic Sans MS" pitchFamily="66" charset="0"/>
              </a:rPr>
              <a:t>Tri-combs</a:t>
            </a:r>
            <a:endParaRPr lang="hu-HU" sz="4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000" dirty="0" err="1" smtClean="0">
                <a:latin typeface="Comic Sans MS" pitchFamily="66" charset="0"/>
              </a:rPr>
              <a:t>Assume</a:t>
            </a:r>
            <a:r>
              <a:rPr lang="hu-HU" sz="2000" dirty="0" smtClean="0">
                <a:latin typeface="Comic Sans MS" pitchFamily="66" charset="0"/>
              </a:rPr>
              <a:t> (K,F,</a:t>
            </a:r>
            <a:r>
              <a:rPr lang="hu-HU" sz="2000" b="1" dirty="0" smtClean="0">
                <a:latin typeface="Baveuse" pitchFamily="2" charset="-18"/>
              </a:rPr>
              <a:t>T</a:t>
            </a:r>
            <a:r>
              <a:rPr lang="hu-HU" sz="2000" dirty="0" smtClean="0">
                <a:latin typeface="Comic Sans MS" pitchFamily="66" charset="0"/>
              </a:rPr>
              <a:t>) is a </a:t>
            </a:r>
            <a:r>
              <a:rPr lang="hu-HU" sz="2000" dirty="0" err="1" smtClean="0">
                <a:latin typeface="Comic Sans MS" pitchFamily="66" charset="0"/>
              </a:rPr>
              <a:t>tri-comb</a:t>
            </a:r>
            <a:r>
              <a:rPr lang="hu-HU" sz="2000" dirty="0" smtClean="0">
                <a:latin typeface="Comic Sans MS" pitchFamily="66" charset="0"/>
              </a:rPr>
              <a:t>, M is a </a:t>
            </a:r>
            <a:r>
              <a:rPr lang="el-GR" sz="2000" dirty="0" smtClean="0">
                <a:latin typeface="Comic Sans MS" pitchFamily="66" charset="0"/>
              </a:rPr>
              <a:t>Δ</a:t>
            </a:r>
            <a:r>
              <a:rPr lang="hu-HU" sz="2000" dirty="0" err="1" smtClean="0">
                <a:latin typeface="Comic Sans MS" pitchFamily="66" charset="0"/>
              </a:rPr>
              <a:t>-free</a:t>
            </a:r>
            <a:r>
              <a:rPr lang="hu-HU" sz="2000" dirty="0" smtClean="0">
                <a:latin typeface="Comic Sans MS" pitchFamily="66" charset="0"/>
              </a:rPr>
              <a:t> 2-matching. </a:t>
            </a:r>
            <a:r>
              <a:rPr lang="hu-HU" sz="2000" dirty="0" err="1" smtClean="0">
                <a:latin typeface="Comic Sans MS" pitchFamily="66" charset="0"/>
              </a:rPr>
              <a:t>Then</a:t>
            </a:r>
            <a:endParaRPr lang="hu-HU" sz="20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2|M∩E[K]|+|M∩</a:t>
            </a: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δ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(K)| ≤ 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2|K|</a:t>
            </a:r>
            <a:endParaRPr lang="hu-HU" sz="2000" dirty="0" smtClean="0">
              <a:solidFill>
                <a:srgbClr val="C00000"/>
              </a:solidFill>
              <a:latin typeface="Comic Sans MS" pitchFamily="66" charset="0"/>
              <a:ea typeface="Cambria Math"/>
            </a:endParaRPr>
          </a:p>
          <a:p>
            <a:pPr>
              <a:spcBef>
                <a:spcPts val="600"/>
              </a:spcBef>
            </a:pP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|M∩F|+|M∩</a:t>
            </a:r>
            <a:r>
              <a:rPr lang="hu-HU" sz="2000" b="1" dirty="0" smtClean="0">
                <a:solidFill>
                  <a:srgbClr val="C00000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|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 ≤ |F|+2|</a:t>
            </a:r>
            <a:r>
              <a:rPr lang="hu-HU" sz="2000" b="1" dirty="0" smtClean="0">
                <a:solidFill>
                  <a:srgbClr val="C00000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|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|M∩E[K]∩</a:t>
            </a:r>
            <a:r>
              <a:rPr lang="hu-HU" sz="2000" b="1" dirty="0" smtClean="0">
                <a:solidFill>
                  <a:srgbClr val="C00000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| ≤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 |</a:t>
            </a:r>
            <a:r>
              <a:rPr lang="hu-HU" sz="2000" b="1" dirty="0" err="1" smtClean="0">
                <a:solidFill>
                  <a:srgbClr val="C00000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|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 -|M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∩</a:t>
            </a: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δ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(K)\(F∪</a:t>
            </a:r>
            <a:r>
              <a:rPr lang="hu-HU" sz="2000" b="1" dirty="0" smtClean="0">
                <a:solidFill>
                  <a:srgbClr val="C00000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)|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  <a:ea typeface="Cambria Math"/>
              </a:rPr>
              <a:t> ≤</a:t>
            </a:r>
            <a:r>
              <a:rPr lang="hu-HU" sz="2000" dirty="0" smtClean="0">
                <a:solidFill>
                  <a:srgbClr val="C00000"/>
                </a:solidFill>
                <a:latin typeface="Comic Sans MS" pitchFamily="66" charset="0"/>
              </a:rPr>
              <a:t> 0</a:t>
            </a:r>
          </a:p>
          <a:p>
            <a:pPr>
              <a:spcBef>
                <a:spcPts val="600"/>
              </a:spcBef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hu-HU" sz="2000" dirty="0" err="1" smtClean="0">
                <a:latin typeface="Comic Sans MS" pitchFamily="66" charset="0"/>
              </a:rPr>
              <a:t>Together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gives</a:t>
            </a:r>
            <a:r>
              <a:rPr lang="hu-HU" sz="2000" dirty="0" smtClean="0">
                <a:latin typeface="Comic Sans MS" pitchFamily="66" charset="0"/>
              </a:rPr>
              <a:t>:           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2|M∩E[K]|+2|M∩F|+2|M∩</a:t>
            </a:r>
            <a:r>
              <a:rPr lang="hu-HU" sz="2000" b="1" dirty="0" smtClean="0">
                <a:solidFill>
                  <a:schemeClr val="tx2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≤ 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2|K|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+|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  <a:ea typeface="Cambria Math"/>
              </a:rPr>
              <a:t>F|+3|</a:t>
            </a:r>
            <a:r>
              <a:rPr lang="hu-HU" sz="2000" b="1" dirty="0" smtClean="0">
                <a:solidFill>
                  <a:schemeClr val="tx2"/>
                </a:solidFill>
                <a:latin typeface="Baveuse" pitchFamily="2" charset="-18"/>
              </a:rPr>
              <a:t>T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|</a:t>
            </a:r>
            <a:endParaRPr lang="hu-HU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084168" y="1556792"/>
            <a:ext cx="1800200" cy="15841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6444208" y="19168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637220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652120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6660232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7092280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7452320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795637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673224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>
            <a:stCxn id="5" idx="4"/>
            <a:endCxn id="6" idx="7"/>
          </p:cNvCxnSpPr>
          <p:nvPr/>
        </p:nvCxnSpPr>
        <p:spPr>
          <a:xfrm flipH="1">
            <a:off x="6495125" y="2060848"/>
            <a:ext cx="21091" cy="3091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stCxn id="6" idx="2"/>
            <a:endCxn id="7" idx="5"/>
          </p:cNvCxnSpPr>
          <p:nvPr/>
        </p:nvCxnSpPr>
        <p:spPr>
          <a:xfrm flipH="1" flipV="1">
            <a:off x="5775045" y="2183773"/>
            <a:ext cx="597155" cy="2371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5" idx="2"/>
            <a:endCxn id="7" idx="6"/>
          </p:cNvCxnSpPr>
          <p:nvPr/>
        </p:nvCxnSpPr>
        <p:spPr>
          <a:xfrm flipH="1">
            <a:off x="5796136" y="1988840"/>
            <a:ext cx="648072" cy="1440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9" idx="2"/>
            <a:endCxn id="8" idx="6"/>
          </p:cNvCxnSpPr>
          <p:nvPr/>
        </p:nvCxnSpPr>
        <p:spPr>
          <a:xfrm flipH="1" flipV="1">
            <a:off x="6804248" y="2924944"/>
            <a:ext cx="288032" cy="720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12" idx="1"/>
            <a:endCxn id="8" idx="4"/>
          </p:cNvCxnSpPr>
          <p:nvPr/>
        </p:nvCxnSpPr>
        <p:spPr>
          <a:xfrm flipH="1" flipV="1">
            <a:off x="6732240" y="2996952"/>
            <a:ext cx="21091" cy="45313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>
            <a:stCxn id="9" idx="4"/>
            <a:endCxn id="12" idx="7"/>
          </p:cNvCxnSpPr>
          <p:nvPr/>
        </p:nvCxnSpPr>
        <p:spPr>
          <a:xfrm flipH="1">
            <a:off x="6855165" y="3068960"/>
            <a:ext cx="309123" cy="38113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11" idx="2"/>
            <a:endCxn id="10" idx="7"/>
          </p:cNvCxnSpPr>
          <p:nvPr/>
        </p:nvCxnSpPr>
        <p:spPr>
          <a:xfrm flipH="1">
            <a:off x="7575245" y="1916832"/>
            <a:ext cx="381131" cy="16510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zis 37"/>
          <p:cNvSpPr/>
          <p:nvPr/>
        </p:nvSpPr>
        <p:spPr>
          <a:xfrm>
            <a:off x="7452320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8100392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0" name="Egyenes összekötő 39"/>
          <p:cNvCxnSpPr>
            <a:stCxn id="39" idx="2"/>
            <a:endCxn id="38" idx="6"/>
          </p:cNvCxnSpPr>
          <p:nvPr/>
        </p:nvCxnSpPr>
        <p:spPr>
          <a:xfrm flipH="1" flipV="1">
            <a:off x="7596336" y="2564904"/>
            <a:ext cx="504056" cy="2160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1" name="Lekerekített téglalap 40"/>
          <p:cNvSpPr/>
          <p:nvPr/>
        </p:nvSpPr>
        <p:spPr>
          <a:xfrm>
            <a:off x="426368" y="1556792"/>
            <a:ext cx="4114800" cy="1241151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(K,F,</a:t>
            </a:r>
            <a:r>
              <a:rPr lang="hu-HU" b="1" dirty="0" smtClean="0">
                <a:solidFill>
                  <a:schemeClr val="tx1"/>
                </a:solidFill>
                <a:latin typeface="Baveuse" pitchFamily="2" charset="-18"/>
              </a:rPr>
              <a:t>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) is a 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tri-comb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K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⊆V, </a:t>
            </a:r>
            <a:r>
              <a:rPr lang="hu-HU" b="1" dirty="0" smtClean="0">
                <a:solidFill>
                  <a:schemeClr val="tx1"/>
                </a:solidFill>
                <a:latin typeface="Baveuse" pitchFamily="2" charset="-18"/>
              </a:rPr>
              <a:t>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is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set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 of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∆’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s „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fitting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” K, F⊆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δ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(K) and |T|+|F|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odd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.</a:t>
            </a:r>
          </a:p>
        </p:txBody>
      </p:sp>
      <p:sp>
        <p:nvSpPr>
          <p:cNvPr id="42" name="Lekerekített téglalap 41"/>
          <p:cNvSpPr/>
          <p:nvPr/>
        </p:nvSpPr>
        <p:spPr>
          <a:xfrm>
            <a:off x="293681" y="1362341"/>
            <a:ext cx="1507971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Ellipszis 47"/>
          <p:cNvSpPr/>
          <p:nvPr/>
        </p:nvSpPr>
        <p:spPr>
          <a:xfrm flipH="1">
            <a:off x="6855165" y="1844824"/>
            <a:ext cx="165107" cy="12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 flipH="1">
            <a:off x="7092280" y="2297963"/>
            <a:ext cx="165107" cy="12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0" name="Egyenes összekötő 49"/>
          <p:cNvCxnSpPr>
            <a:stCxn id="49" idx="7"/>
            <a:endCxn id="48" idx="4"/>
          </p:cNvCxnSpPr>
          <p:nvPr/>
        </p:nvCxnSpPr>
        <p:spPr>
          <a:xfrm flipH="1" flipV="1">
            <a:off x="6937718" y="1967749"/>
            <a:ext cx="178741" cy="3482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zis 53"/>
          <p:cNvSpPr/>
          <p:nvPr/>
        </p:nvSpPr>
        <p:spPr>
          <a:xfrm>
            <a:off x="5956726" y="194488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7596336" y="192203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6566326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6506501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8" name="Ellipszis 57"/>
          <p:cNvSpPr/>
          <p:nvPr/>
        </p:nvSpPr>
        <p:spPr>
          <a:xfrm>
            <a:off x="6891999" y="280721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7838649" y="25191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5911007" y="234711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7049827" y="327877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069420" y="198884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6061308" y="189917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/>
          <p:cNvSpPr/>
          <p:nvPr/>
        </p:nvSpPr>
        <p:spPr>
          <a:xfrm>
            <a:off x="6686521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Ellipszis 64"/>
          <p:cNvSpPr/>
          <p:nvPr/>
        </p:nvSpPr>
        <p:spPr>
          <a:xfrm>
            <a:off x="7768077" y="18353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Ellipszis 65"/>
          <p:cNvSpPr/>
          <p:nvPr/>
        </p:nvSpPr>
        <p:spPr>
          <a:xfrm>
            <a:off x="5987008" y="237775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Ellipszis 66"/>
          <p:cNvSpPr/>
          <p:nvPr/>
        </p:nvSpPr>
        <p:spPr>
          <a:xfrm>
            <a:off x="6439854" y="315717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Ellipszis 67"/>
          <p:cNvSpPr/>
          <p:nvPr/>
        </p:nvSpPr>
        <p:spPr>
          <a:xfrm>
            <a:off x="6937718" y="26860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Ellipszis 68"/>
          <p:cNvSpPr/>
          <p:nvPr/>
        </p:nvSpPr>
        <p:spPr>
          <a:xfrm>
            <a:off x="7110413" y="318765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Ellipszis 69"/>
          <p:cNvSpPr/>
          <p:nvPr/>
        </p:nvSpPr>
        <p:spPr>
          <a:xfrm>
            <a:off x="7935687" y="256685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7020272" y="28300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Ellipszis 71"/>
          <p:cNvSpPr/>
          <p:nvPr/>
        </p:nvSpPr>
        <p:spPr>
          <a:xfrm>
            <a:off x="7156132" y="20871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Ellipszis 72"/>
          <p:cNvSpPr/>
          <p:nvPr/>
        </p:nvSpPr>
        <p:spPr>
          <a:xfrm>
            <a:off x="6575079" y="227024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Ellipszis 73"/>
          <p:cNvSpPr/>
          <p:nvPr/>
        </p:nvSpPr>
        <p:spPr>
          <a:xfrm>
            <a:off x="7026967" y="26860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Ellipszis 75"/>
          <p:cNvSpPr/>
          <p:nvPr/>
        </p:nvSpPr>
        <p:spPr>
          <a:xfrm>
            <a:off x="6707612" y="224738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8" grpId="0" animBg="1"/>
      <p:bldP spid="39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Triangle-free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2-matchings</a:t>
            </a:r>
            <a:endParaRPr lang="hu-H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" name="Lekerekített téglalap 24"/>
          <p:cNvSpPr/>
          <p:nvPr/>
        </p:nvSpPr>
        <p:spPr>
          <a:xfrm>
            <a:off x="457200" y="1600200"/>
            <a:ext cx="8064896" cy="330496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36000" rtlCol="0" anchor="t" anchorCtr="0">
            <a:noAutofit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subcubic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G,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∆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2-matching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polytope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determined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287524" y="1378863"/>
            <a:ext cx="3923928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Theorem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Hartvigsen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Li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’12)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47" y="2406411"/>
            <a:ext cx="6995121" cy="297412"/>
          </a:xfrm>
          <a:prstGeom prst="rect">
            <a:avLst/>
          </a:prstGeom>
          <a:noFill/>
        </p:spPr>
      </p:pic>
      <p:pic>
        <p:nvPicPr>
          <p:cNvPr id="50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47" y="3270506"/>
            <a:ext cx="6995120" cy="588141"/>
          </a:xfrm>
          <a:prstGeom prst="rect">
            <a:avLst/>
          </a:prstGeom>
          <a:noFill/>
        </p:spPr>
      </p:pic>
      <p:pic>
        <p:nvPicPr>
          <p:cNvPr id="5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47" y="2910467"/>
            <a:ext cx="6995120" cy="343828"/>
          </a:xfrm>
          <a:prstGeom prst="rect">
            <a:avLst/>
          </a:prstGeom>
          <a:noFill/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1255" y="4062595"/>
            <a:ext cx="6995121" cy="295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Conclusions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err="1" smtClean="0">
                <a:solidFill>
                  <a:schemeClr val="tx2"/>
                </a:solidFill>
                <a:latin typeface="Comic Sans MS" pitchFamily="66" charset="0"/>
              </a:rPr>
              <a:t>Conclusions</a:t>
            </a:r>
            <a:endParaRPr lang="hu-HU" sz="36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Open </a:t>
            </a:r>
            <a:r>
              <a:rPr lang="hu-HU" dirty="0" err="1" smtClean="0">
                <a:latin typeface="Comic Sans MS" pitchFamily="66" charset="0"/>
              </a:rPr>
              <a:t>problems</a:t>
            </a:r>
            <a:r>
              <a:rPr lang="hu-HU" dirty="0" smtClean="0">
                <a:latin typeface="Comic Sans MS" pitchFamily="66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>
                <a:latin typeface="Comic Sans MS" pitchFamily="66" charset="0"/>
              </a:rPr>
              <a:t>Maximum ◊</a:t>
            </a:r>
            <a:r>
              <a:rPr lang="hu-HU" sz="2000" dirty="0" err="1" smtClean="0">
                <a:latin typeface="Comic Sans MS" pitchFamily="66" charset="0"/>
              </a:rPr>
              <a:t>-free</a:t>
            </a:r>
            <a:r>
              <a:rPr lang="hu-HU" sz="2000" dirty="0" smtClean="0">
                <a:latin typeface="Comic Sans MS" pitchFamily="66" charset="0"/>
              </a:rPr>
              <a:t> 2-matching </a:t>
            </a:r>
            <a:r>
              <a:rPr lang="hu-HU" sz="2000" dirty="0" err="1" smtClean="0">
                <a:latin typeface="Comic Sans MS" pitchFamily="66" charset="0"/>
              </a:rPr>
              <a:t>in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general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graphs</a:t>
            </a:r>
            <a:endParaRPr lang="hu-HU" sz="2000" dirty="0" smtClean="0">
              <a:latin typeface="Comic Sans MS" pitchFamily="66" charset="0"/>
            </a:endParaRPr>
          </a:p>
          <a:p>
            <a:pPr marL="914400" lvl="1" indent="-514350">
              <a:buNone/>
            </a:pPr>
            <a:r>
              <a:rPr lang="hu-HU" sz="1800" dirty="0" smtClean="0">
                <a:latin typeface="Comic Sans MS" pitchFamily="66" charset="0"/>
              </a:rPr>
              <a:t>	</a:t>
            </a:r>
            <a:r>
              <a:rPr lang="hu-HU" sz="1800" dirty="0" err="1" smtClean="0">
                <a:latin typeface="Comic Sans MS" pitchFamily="66" charset="0"/>
              </a:rPr>
              <a:t>J</a:t>
            </a:r>
            <a:r>
              <a:rPr lang="hu-HU" sz="1800" baseline="-25000" dirty="0" err="1" smtClean="0">
                <a:latin typeface="Comic Sans MS" pitchFamily="66" charset="0"/>
              </a:rPr>
              <a:t>sq</a:t>
            </a:r>
            <a:r>
              <a:rPr lang="hu-HU" sz="1800" baseline="-25000" dirty="0" smtClean="0">
                <a:latin typeface="Comic Sans MS" pitchFamily="66" charset="0"/>
              </a:rPr>
              <a:t> </a:t>
            </a:r>
            <a:r>
              <a:rPr lang="hu-HU" sz="1800" dirty="0" smtClean="0">
                <a:latin typeface="Comic Sans MS" pitchFamily="66" charset="0"/>
              </a:rPr>
              <a:t>is a </a:t>
            </a:r>
            <a:r>
              <a:rPr lang="hu-HU" sz="1800" dirty="0" err="1" smtClean="0">
                <a:latin typeface="Comic Sans MS" pitchFamily="66" charset="0"/>
              </a:rPr>
              <a:t>jump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system</a:t>
            </a:r>
            <a:endParaRPr lang="hu-HU" sz="1800" dirty="0" smtClean="0">
              <a:latin typeface="Comic Sans MS" pitchFamily="66" charset="0"/>
            </a:endParaRPr>
          </a:p>
          <a:p>
            <a:pPr marL="914400" lvl="1" indent="-514350">
              <a:buNone/>
            </a:pPr>
            <a:r>
              <a:rPr lang="hu-HU" sz="1800" baseline="-25000" dirty="0" smtClean="0">
                <a:latin typeface="Comic Sans MS" pitchFamily="66" charset="0"/>
              </a:rPr>
              <a:t>	</a:t>
            </a:r>
            <a:r>
              <a:rPr lang="hu-HU" sz="1800" dirty="0" smtClean="0">
                <a:latin typeface="Comic Sans MS" pitchFamily="66" charset="0"/>
              </a:rPr>
              <a:t>The </a:t>
            </a:r>
            <a:r>
              <a:rPr lang="hu-HU" sz="1800" dirty="0" err="1" smtClean="0">
                <a:latin typeface="Comic Sans MS" pitchFamily="66" charset="0"/>
              </a:rPr>
              <a:t>algorithm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for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the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el-GR" sz="1800" dirty="0" smtClean="0">
                <a:latin typeface="Comic Sans MS" pitchFamily="66" charset="0"/>
              </a:rPr>
              <a:t>Δ</a:t>
            </a:r>
            <a:r>
              <a:rPr lang="hu-HU" sz="1800" dirty="0" err="1" smtClean="0">
                <a:latin typeface="Comic Sans MS" pitchFamily="66" charset="0"/>
              </a:rPr>
              <a:t>-free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case</a:t>
            </a:r>
            <a:r>
              <a:rPr lang="hu-HU" sz="1800" dirty="0" smtClean="0">
                <a:latin typeface="Comic Sans MS" pitchFamily="66" charset="0"/>
              </a:rPr>
              <a:t> is </a:t>
            </a:r>
            <a:r>
              <a:rPr lang="hu-HU" sz="1800" dirty="0" err="1" smtClean="0">
                <a:latin typeface="Comic Sans MS" pitchFamily="66" charset="0"/>
              </a:rPr>
              <a:t>really</a:t>
            </a:r>
            <a:r>
              <a:rPr lang="hu-HU" sz="1800" dirty="0" smtClean="0">
                <a:latin typeface="Comic Sans MS" pitchFamily="66" charset="0"/>
              </a:rPr>
              <a:t> </a:t>
            </a:r>
            <a:r>
              <a:rPr lang="hu-HU" sz="1800" dirty="0" err="1" smtClean="0">
                <a:latin typeface="Comic Sans MS" pitchFamily="66" charset="0"/>
              </a:rPr>
              <a:t>messy</a:t>
            </a:r>
            <a:r>
              <a:rPr lang="hu-HU" sz="1800" dirty="0" smtClean="0">
                <a:latin typeface="Comic Sans MS" pitchFamily="66" charset="0"/>
              </a:rPr>
              <a:t>.</a:t>
            </a:r>
          </a:p>
          <a:p>
            <a:pPr marL="914400" lvl="1" indent="-514350"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000" dirty="0" err="1" smtClean="0">
                <a:latin typeface="Comic Sans MS" pitchFamily="66" charset="0"/>
              </a:rPr>
              <a:t>Maximum-weight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Δ</a:t>
            </a:r>
            <a:r>
              <a:rPr lang="hu-HU" sz="2000" dirty="0" err="1" smtClean="0">
                <a:latin typeface="Comic Sans MS" pitchFamily="66" charset="0"/>
              </a:rPr>
              <a:t>-free</a:t>
            </a:r>
            <a:r>
              <a:rPr lang="hu-HU" sz="2000" dirty="0" smtClean="0">
                <a:latin typeface="Comic Sans MS" pitchFamily="66" charset="0"/>
              </a:rPr>
              <a:t> 2-matching </a:t>
            </a:r>
            <a:r>
              <a:rPr lang="hu-HU" sz="2000" dirty="0" err="1" smtClean="0">
                <a:latin typeface="Comic Sans MS" pitchFamily="66" charset="0"/>
              </a:rPr>
              <a:t>in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general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graphs</a:t>
            </a:r>
            <a:endParaRPr lang="hu-HU" sz="2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Polyhedral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description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the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corresponding</a:t>
            </a:r>
            <a:r>
              <a:rPr lang="hu-HU" sz="2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Comic Sans MS" pitchFamily="66" charset="0"/>
              </a:rPr>
              <a:t>polytopes</a:t>
            </a:r>
            <a:endParaRPr lang="hu-HU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/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Polytope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el-GR" sz="1600" dirty="0" smtClean="0">
                <a:solidFill>
                  <a:schemeClr val="tx2"/>
                </a:solidFill>
                <a:latin typeface="Comic Sans MS" pitchFamily="66" charset="0"/>
              </a:rPr>
              <a:t>Δ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-free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2-matchings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general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graphs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  <a:p>
            <a:pPr>
              <a:buNone/>
            </a:pPr>
            <a:endParaRPr lang="hu-HU" sz="1800" dirty="0" smtClean="0">
              <a:latin typeface="Comic Sans MS" pitchFamily="66" charset="0"/>
            </a:endParaRPr>
          </a:p>
        </p:txBody>
      </p:sp>
      <p:sp>
        <p:nvSpPr>
          <p:cNvPr id="19" name="Ellipszis 18"/>
          <p:cNvSpPr/>
          <p:nvPr/>
        </p:nvSpPr>
        <p:spPr>
          <a:xfrm>
            <a:off x="1187624" y="2615704"/>
            <a:ext cx="180020" cy="180020"/>
          </a:xfrm>
          <a:prstGeom prst="ellipse">
            <a:avLst/>
          </a:prstGeom>
          <a:solidFill>
            <a:srgbClr val="2AFF07"/>
          </a:solidFill>
          <a:ln>
            <a:solidFill>
              <a:srgbClr val="2AFF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1187624" y="2924944"/>
            <a:ext cx="180020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78925"/>
            <a:ext cx="8229600" cy="3002507"/>
          </a:xfrm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Thank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you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for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your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attention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!</a:t>
            </a:r>
            <a:b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ご清聴ありがとうございました</a:t>
            </a:r>
            <a:r>
              <a:rPr lang="hu-HU" altLang="ja-JP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hu-HU" altLang="ja-JP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</a:br>
            <a:endParaRPr lang="hu-HU" sz="1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Connectivity</a:t>
            </a:r>
            <a:r>
              <a:rPr lang="hu-HU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latin typeface="Comic Sans MS" pitchFamily="66" charset="0"/>
              </a:rPr>
              <a:t>augmentation</a:t>
            </a:r>
            <a:endParaRPr lang="hu-H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Remark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hu-HU" sz="2000" dirty="0" err="1" smtClean="0">
                <a:latin typeface="Comic Sans MS" pitchFamily="66" charset="0"/>
              </a:rPr>
              <a:t>edges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will</a:t>
            </a:r>
            <a:r>
              <a:rPr lang="hu-HU" sz="2000" dirty="0" smtClean="0">
                <a:latin typeface="Comic Sans MS" pitchFamily="66" charset="0"/>
              </a:rPr>
              <a:t> be </a:t>
            </a:r>
            <a:r>
              <a:rPr lang="hu-HU" sz="2000" dirty="0" err="1" smtClean="0">
                <a:latin typeface="Comic Sans MS" pitchFamily="66" charset="0"/>
              </a:rPr>
              <a:t>chosen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from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latin typeface="Comic Sans MS" pitchFamily="66" charset="0"/>
              </a:rPr>
              <a:t>the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complement</a:t>
            </a:r>
            <a:r>
              <a:rPr lang="hu-HU" sz="2000" dirty="0" smtClean="0">
                <a:latin typeface="Comic Sans MS" pitchFamily="66" charset="0"/>
              </a:rPr>
              <a:t> of G</a:t>
            </a: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4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400" dirty="0" smtClean="0">
              <a:latin typeface="Comic Sans MS" pitchFamily="66" charset="0"/>
            </a:endParaRPr>
          </a:p>
        </p:txBody>
      </p:sp>
      <p:sp>
        <p:nvSpPr>
          <p:cNvPr id="23" name="Lekerekített téglalap 22"/>
          <p:cNvSpPr/>
          <p:nvPr/>
        </p:nvSpPr>
        <p:spPr>
          <a:xfrm>
            <a:off x="539552" y="1556792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Make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graph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G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k-node-connected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adding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a minimum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number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new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edges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Lekerekített téglalap 23"/>
          <p:cNvSpPr/>
          <p:nvPr/>
        </p:nvSpPr>
        <p:spPr>
          <a:xfrm>
            <a:off x="395536" y="1299452"/>
            <a:ext cx="1296144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Lekerekített téglalap 33"/>
          <p:cNvSpPr/>
          <p:nvPr/>
        </p:nvSpPr>
        <p:spPr>
          <a:xfrm>
            <a:off x="592966" y="3784672"/>
            <a:ext cx="3637588" cy="273630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k=2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Eswaran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Tarjan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‘76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k=3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Watanabe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Nakamura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‘90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k=4 </a:t>
            </a:r>
            <a:r>
              <a:rPr lang="hu-HU" sz="1600" dirty="0" err="1" smtClean="0">
                <a:solidFill>
                  <a:schemeClr val="tx2"/>
                </a:solidFill>
                <a:latin typeface="Comic Sans MS" pitchFamily="66" charset="0"/>
              </a:rPr>
              <a:t>Hsu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‘95</a:t>
            </a:r>
          </a:p>
          <a:p>
            <a:pPr>
              <a:buFont typeface="Arial" pitchFamily="34" charset="0"/>
              <a:buChar char="•"/>
            </a:pPr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fix k </a:t>
            </a:r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Jackson and Jordán ‘05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1601078" y="3496640"/>
            <a:ext cx="1440160" cy="504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Small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k’s</a:t>
            </a:r>
            <a:endParaRPr lang="hu-HU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817476" y="3789040"/>
            <a:ext cx="3748784" cy="273630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6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hu-HU" sz="1600" b="1" dirty="0" smtClean="0">
                <a:solidFill>
                  <a:schemeClr val="tx1"/>
                </a:solidFill>
              </a:rPr>
              <a:t>__</a:t>
            </a:r>
          </a:p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k=n-1         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unique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sz="1600" dirty="0" err="1" smtClean="0">
                <a:solidFill>
                  <a:schemeClr val="tx1"/>
                </a:solidFill>
                <a:latin typeface="Comic Sans MS" pitchFamily="66" charset="0"/>
              </a:rPr>
              <a:t>solution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 is G  </a:t>
            </a:r>
          </a:p>
          <a:p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k=n-2          </a:t>
            </a:r>
          </a:p>
          <a:p>
            <a:endParaRPr lang="hu-HU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k=n-3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5971788" y="3492272"/>
            <a:ext cx="1440160" cy="504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Large</a:t>
            </a:r>
            <a:r>
              <a:rPr lang="hu-HU" sz="2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Comic Sans MS" pitchFamily="66" charset="0"/>
              </a:rPr>
              <a:t>k’s</a:t>
            </a:r>
            <a:endParaRPr lang="hu-HU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6" name="Balra-jobbra nyíl 45"/>
          <p:cNvSpPr/>
          <p:nvPr/>
        </p:nvSpPr>
        <p:spPr>
          <a:xfrm>
            <a:off x="5685940" y="4221088"/>
            <a:ext cx="360040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0" name="Felhő 169"/>
          <p:cNvSpPr/>
          <p:nvPr/>
        </p:nvSpPr>
        <p:spPr>
          <a:xfrm rot="1528593">
            <a:off x="441971" y="-26280"/>
            <a:ext cx="6499965" cy="5033401"/>
          </a:xfrm>
          <a:prstGeom prst="cloudCallout">
            <a:avLst>
              <a:gd name="adj1" fmla="val 63100"/>
              <a:gd name="adj2" fmla="val 13049"/>
            </a:avLst>
          </a:prstGeom>
          <a:solidFill>
            <a:schemeClr val="bg1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Balra-jobbra nyíl 51"/>
          <p:cNvSpPr/>
          <p:nvPr/>
        </p:nvSpPr>
        <p:spPr>
          <a:xfrm>
            <a:off x="5685940" y="4725144"/>
            <a:ext cx="360040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Lekerekített téglalap 80"/>
          <p:cNvSpPr/>
          <p:nvPr/>
        </p:nvSpPr>
        <p:spPr>
          <a:xfrm>
            <a:off x="4870376" y="1484784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n-3</a:t>
            </a:r>
            <a:endParaRPr lang="hu-HU" sz="2000" b="1" dirty="0"/>
          </a:p>
        </p:txBody>
      </p:sp>
      <p:sp>
        <p:nvSpPr>
          <p:cNvPr id="82" name="Ellipszis 81"/>
          <p:cNvSpPr/>
          <p:nvPr/>
        </p:nvSpPr>
        <p:spPr>
          <a:xfrm>
            <a:off x="4366320" y="21328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3" name="Ellipszis 82"/>
          <p:cNvSpPr/>
          <p:nvPr/>
        </p:nvSpPr>
        <p:spPr>
          <a:xfrm>
            <a:off x="6094512" y="249289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4" name="Ellipszis 83"/>
          <p:cNvSpPr/>
          <p:nvPr/>
        </p:nvSpPr>
        <p:spPr>
          <a:xfrm>
            <a:off x="6094512" y="177281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6" name="Egyenes összekötő 85"/>
          <p:cNvCxnSpPr>
            <a:stCxn id="84" idx="4"/>
            <a:endCxn id="83" idx="0"/>
          </p:cNvCxnSpPr>
          <p:nvPr/>
        </p:nvCxnSpPr>
        <p:spPr>
          <a:xfrm>
            <a:off x="6202524" y="1988840"/>
            <a:ext cx="0" cy="504056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>
            <a:stCxn id="84" idx="2"/>
            <a:endCxn id="82" idx="7"/>
          </p:cNvCxnSpPr>
          <p:nvPr/>
        </p:nvCxnSpPr>
        <p:spPr>
          <a:xfrm flipH="1">
            <a:off x="4550708" y="1880828"/>
            <a:ext cx="1543804" cy="283664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>
            <a:stCxn id="83" idx="2"/>
            <a:endCxn id="82" idx="5"/>
          </p:cNvCxnSpPr>
          <p:nvPr/>
        </p:nvCxnSpPr>
        <p:spPr>
          <a:xfrm flipH="1" flipV="1">
            <a:off x="4550708" y="2317244"/>
            <a:ext cx="1543804" cy="283664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ekerekített téglalap 88"/>
          <p:cNvSpPr/>
          <p:nvPr/>
        </p:nvSpPr>
        <p:spPr>
          <a:xfrm>
            <a:off x="1475656" y="1484784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n-3</a:t>
            </a:r>
            <a:endParaRPr lang="hu-HU" sz="2000" b="1" dirty="0"/>
          </a:p>
        </p:txBody>
      </p:sp>
      <p:sp>
        <p:nvSpPr>
          <p:cNvPr id="90" name="Ellipszis 89"/>
          <p:cNvSpPr/>
          <p:nvPr/>
        </p:nvSpPr>
        <p:spPr>
          <a:xfrm>
            <a:off x="971600" y="21328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Ellipszis 90"/>
          <p:cNvSpPr/>
          <p:nvPr/>
        </p:nvSpPr>
        <p:spPr>
          <a:xfrm>
            <a:off x="2699792" y="249289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Ellipszis 91"/>
          <p:cNvSpPr/>
          <p:nvPr/>
        </p:nvSpPr>
        <p:spPr>
          <a:xfrm>
            <a:off x="2699792" y="177281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3" name="Egyenes összekötő 92"/>
          <p:cNvCxnSpPr>
            <a:stCxn id="92" idx="4"/>
            <a:endCxn id="91" idx="0"/>
          </p:cNvCxnSpPr>
          <p:nvPr/>
        </p:nvCxnSpPr>
        <p:spPr>
          <a:xfrm>
            <a:off x="2807804" y="1988840"/>
            <a:ext cx="0" cy="504056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Körbe nyíl 93"/>
          <p:cNvSpPr/>
          <p:nvPr/>
        </p:nvSpPr>
        <p:spPr>
          <a:xfrm rot="20144169">
            <a:off x="3150434" y="1575386"/>
            <a:ext cx="1008112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03736"/>
              <a:gd name="adj5" fmla="val 12500"/>
            </a:avLst>
          </a:prstGeom>
          <a:noFill/>
          <a:ln w="38100" cap="flat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5" name="Körbe nyíl 94"/>
          <p:cNvSpPr/>
          <p:nvPr/>
        </p:nvSpPr>
        <p:spPr>
          <a:xfrm rot="9434110">
            <a:off x="3215612" y="2072611"/>
            <a:ext cx="1008112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03736"/>
              <a:gd name="adj5" fmla="val 12500"/>
            </a:avLst>
          </a:prstGeom>
          <a:noFill/>
          <a:ln w="38100" cap="flat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7" name="Szövegdoboz 106"/>
          <p:cNvSpPr txBox="1"/>
          <p:nvPr/>
        </p:nvSpPr>
        <p:spPr>
          <a:xfrm>
            <a:off x="6189996" y="4653136"/>
            <a:ext cx="20162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u-HU" sz="1600" dirty="0" smtClean="0">
                <a:latin typeface="Comic Sans MS" pitchFamily="66" charset="0"/>
              </a:rPr>
              <a:t>maximum </a:t>
            </a:r>
            <a:r>
              <a:rPr lang="hu-HU" sz="1600" dirty="0" err="1" smtClean="0">
                <a:latin typeface="Comic Sans MS" pitchFamily="66" charset="0"/>
              </a:rPr>
              <a:t>matching</a:t>
            </a:r>
            <a:endParaRPr lang="hu-HU" sz="1600" dirty="0" smtClean="0">
              <a:latin typeface="Comic Sans MS" pitchFamily="66" charset="0"/>
            </a:endParaRPr>
          </a:p>
          <a:p>
            <a:r>
              <a:rPr lang="hu-HU" sz="1600" dirty="0" err="1" smtClean="0">
                <a:latin typeface="Comic Sans MS" pitchFamily="66" charset="0"/>
              </a:rPr>
              <a:t>in</a:t>
            </a:r>
            <a:r>
              <a:rPr lang="hu-HU" sz="1600" dirty="0" smtClean="0">
                <a:latin typeface="Comic Sans MS" pitchFamily="66" charset="0"/>
              </a:rPr>
              <a:t> G</a:t>
            </a:r>
          </a:p>
        </p:txBody>
      </p:sp>
      <p:cxnSp>
        <p:nvCxnSpPr>
          <p:cNvPr id="108" name="Egyenes összekötő 107"/>
          <p:cNvCxnSpPr/>
          <p:nvPr/>
        </p:nvCxnSpPr>
        <p:spPr>
          <a:xfrm>
            <a:off x="6334012" y="4869160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Balra-jobbra nyíl 117"/>
          <p:cNvSpPr/>
          <p:nvPr/>
        </p:nvSpPr>
        <p:spPr>
          <a:xfrm>
            <a:off x="5685940" y="5229200"/>
            <a:ext cx="360040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9" name="Felhő 118"/>
          <p:cNvSpPr/>
          <p:nvPr/>
        </p:nvSpPr>
        <p:spPr>
          <a:xfrm rot="1528593">
            <a:off x="473872" y="490182"/>
            <a:ext cx="6499965" cy="5033401"/>
          </a:xfrm>
          <a:prstGeom prst="cloudCallout">
            <a:avLst>
              <a:gd name="adj1" fmla="val 63100"/>
              <a:gd name="adj2" fmla="val 13049"/>
            </a:avLst>
          </a:prstGeom>
          <a:solidFill>
            <a:schemeClr val="bg1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2" name="Körbe nyíl 131"/>
          <p:cNvSpPr/>
          <p:nvPr/>
        </p:nvSpPr>
        <p:spPr>
          <a:xfrm rot="20144169">
            <a:off x="3294450" y="2151450"/>
            <a:ext cx="1008112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03736"/>
              <a:gd name="adj5" fmla="val 12500"/>
            </a:avLst>
          </a:prstGeom>
          <a:noFill/>
          <a:ln w="38100" cap="flat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3" name="Körbe nyíl 132"/>
          <p:cNvSpPr/>
          <p:nvPr/>
        </p:nvSpPr>
        <p:spPr>
          <a:xfrm rot="9434110">
            <a:off x="3359628" y="2648675"/>
            <a:ext cx="1008112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03736"/>
              <a:gd name="adj5" fmla="val 12500"/>
            </a:avLst>
          </a:prstGeom>
          <a:noFill/>
          <a:ln w="38100" cap="flat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50" name="Lekerekített téglalap 149"/>
          <p:cNvSpPr/>
          <p:nvPr/>
        </p:nvSpPr>
        <p:spPr>
          <a:xfrm>
            <a:off x="1403648" y="2060848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n-4</a:t>
            </a:r>
            <a:endParaRPr lang="hu-HU" sz="2000" b="1" dirty="0"/>
          </a:p>
        </p:txBody>
      </p:sp>
      <p:sp>
        <p:nvSpPr>
          <p:cNvPr id="151" name="Lekerekített téglalap 150"/>
          <p:cNvSpPr/>
          <p:nvPr/>
        </p:nvSpPr>
        <p:spPr>
          <a:xfrm>
            <a:off x="4860032" y="2132856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n-4</a:t>
            </a:r>
            <a:endParaRPr lang="hu-HU" sz="2000" b="1" dirty="0"/>
          </a:p>
        </p:txBody>
      </p:sp>
      <p:sp>
        <p:nvSpPr>
          <p:cNvPr id="152" name="Ellipszis 151"/>
          <p:cNvSpPr/>
          <p:nvPr/>
        </p:nvSpPr>
        <p:spPr>
          <a:xfrm>
            <a:off x="899592" y="2708920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2627784" y="3356992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2627784" y="21328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4355976" y="278092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7" name="Egyenes összekötő 156"/>
          <p:cNvCxnSpPr>
            <a:stCxn id="154" idx="4"/>
            <a:endCxn id="153" idx="0"/>
          </p:cNvCxnSpPr>
          <p:nvPr/>
        </p:nvCxnSpPr>
        <p:spPr>
          <a:xfrm>
            <a:off x="2735796" y="2348880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Ellipszis 157"/>
          <p:cNvSpPr/>
          <p:nvPr/>
        </p:nvSpPr>
        <p:spPr>
          <a:xfrm>
            <a:off x="3059832" y="278092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9" name="Egyenes összekötő 158"/>
          <p:cNvCxnSpPr>
            <a:stCxn id="158" idx="3"/>
            <a:endCxn id="153" idx="7"/>
          </p:cNvCxnSpPr>
          <p:nvPr/>
        </p:nvCxnSpPr>
        <p:spPr>
          <a:xfrm flipH="1">
            <a:off x="2812172" y="2965316"/>
            <a:ext cx="279296" cy="4233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>
            <a:stCxn id="158" idx="1"/>
            <a:endCxn id="154" idx="5"/>
          </p:cNvCxnSpPr>
          <p:nvPr/>
        </p:nvCxnSpPr>
        <p:spPr>
          <a:xfrm flipH="1" flipV="1">
            <a:off x="2812172" y="2317244"/>
            <a:ext cx="279296" cy="49532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lipszis 160"/>
          <p:cNvSpPr/>
          <p:nvPr/>
        </p:nvSpPr>
        <p:spPr>
          <a:xfrm>
            <a:off x="6043796" y="338862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Ellipszis 161"/>
          <p:cNvSpPr/>
          <p:nvPr/>
        </p:nvSpPr>
        <p:spPr>
          <a:xfrm>
            <a:off x="6043796" y="2164492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3" name="Egyenes összekötő 162"/>
          <p:cNvCxnSpPr>
            <a:stCxn id="162" idx="4"/>
            <a:endCxn id="161" idx="0"/>
          </p:cNvCxnSpPr>
          <p:nvPr/>
        </p:nvCxnSpPr>
        <p:spPr>
          <a:xfrm>
            <a:off x="6151808" y="2380516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zis 163"/>
          <p:cNvSpPr/>
          <p:nvPr/>
        </p:nvSpPr>
        <p:spPr>
          <a:xfrm>
            <a:off x="6475844" y="2812564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5" name="Egyenes összekötő 164"/>
          <p:cNvCxnSpPr>
            <a:stCxn id="164" idx="3"/>
            <a:endCxn id="161" idx="7"/>
          </p:cNvCxnSpPr>
          <p:nvPr/>
        </p:nvCxnSpPr>
        <p:spPr>
          <a:xfrm flipH="1">
            <a:off x="6228184" y="2996952"/>
            <a:ext cx="279296" cy="4233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gyenes összekötő 165"/>
          <p:cNvCxnSpPr>
            <a:stCxn id="164" idx="1"/>
            <a:endCxn id="162" idx="5"/>
          </p:cNvCxnSpPr>
          <p:nvPr/>
        </p:nvCxnSpPr>
        <p:spPr>
          <a:xfrm flipH="1" flipV="1">
            <a:off x="6228184" y="2348880"/>
            <a:ext cx="279296" cy="49532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gyenes összekötő 166"/>
          <p:cNvCxnSpPr>
            <a:stCxn id="162" idx="2"/>
            <a:endCxn id="155" idx="7"/>
          </p:cNvCxnSpPr>
          <p:nvPr/>
        </p:nvCxnSpPr>
        <p:spPr>
          <a:xfrm flipH="1">
            <a:off x="4540364" y="2272504"/>
            <a:ext cx="1503432" cy="54006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167"/>
          <p:cNvCxnSpPr>
            <a:stCxn id="161" idx="2"/>
            <a:endCxn id="155" idx="5"/>
          </p:cNvCxnSpPr>
          <p:nvPr/>
        </p:nvCxnSpPr>
        <p:spPr>
          <a:xfrm flipH="1" flipV="1">
            <a:off x="4540364" y="2965316"/>
            <a:ext cx="1503432" cy="531324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gyenes összekötő 168"/>
          <p:cNvCxnSpPr>
            <a:stCxn id="164" idx="2"/>
            <a:endCxn id="155" idx="6"/>
          </p:cNvCxnSpPr>
          <p:nvPr/>
        </p:nvCxnSpPr>
        <p:spPr>
          <a:xfrm flipH="1" flipV="1">
            <a:off x="4572000" y="2888940"/>
            <a:ext cx="1903844" cy="31636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ekerekített téglalap 170"/>
          <p:cNvSpPr/>
          <p:nvPr/>
        </p:nvSpPr>
        <p:spPr>
          <a:xfrm>
            <a:off x="1835696" y="2060848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n-4</a:t>
            </a:r>
            <a:endParaRPr lang="hu-HU" sz="2000" b="1" dirty="0"/>
          </a:p>
        </p:txBody>
      </p:sp>
      <p:sp>
        <p:nvSpPr>
          <p:cNvPr id="172" name="Lekerekített téglalap 171"/>
          <p:cNvSpPr/>
          <p:nvPr/>
        </p:nvSpPr>
        <p:spPr>
          <a:xfrm>
            <a:off x="4855664" y="2164492"/>
            <a:ext cx="936104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n-4</a:t>
            </a:r>
            <a:endParaRPr lang="hu-HU" sz="2000" b="1" dirty="0"/>
          </a:p>
        </p:txBody>
      </p:sp>
      <p:sp>
        <p:nvSpPr>
          <p:cNvPr id="173" name="Ellipszis 172"/>
          <p:cNvSpPr/>
          <p:nvPr/>
        </p:nvSpPr>
        <p:spPr>
          <a:xfrm>
            <a:off x="3059832" y="3356992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4" name="Ellipszis 173"/>
          <p:cNvSpPr/>
          <p:nvPr/>
        </p:nvSpPr>
        <p:spPr>
          <a:xfrm>
            <a:off x="3059832" y="21328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6" name="Egyenes összekötő 175"/>
          <p:cNvCxnSpPr>
            <a:stCxn id="174" idx="4"/>
            <a:endCxn id="173" idx="0"/>
          </p:cNvCxnSpPr>
          <p:nvPr/>
        </p:nvCxnSpPr>
        <p:spPr>
          <a:xfrm>
            <a:off x="3167844" y="2348880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lipszis 176"/>
          <p:cNvSpPr/>
          <p:nvPr/>
        </p:nvSpPr>
        <p:spPr>
          <a:xfrm>
            <a:off x="6039428" y="3420264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8" name="Ellipszis 177"/>
          <p:cNvSpPr/>
          <p:nvPr/>
        </p:nvSpPr>
        <p:spPr>
          <a:xfrm>
            <a:off x="6039428" y="219612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9" name="Egyenes összekötő 178"/>
          <p:cNvCxnSpPr>
            <a:stCxn id="178" idx="4"/>
            <a:endCxn id="177" idx="0"/>
          </p:cNvCxnSpPr>
          <p:nvPr/>
        </p:nvCxnSpPr>
        <p:spPr>
          <a:xfrm>
            <a:off x="6147440" y="2412152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lipszis 179"/>
          <p:cNvSpPr/>
          <p:nvPr/>
        </p:nvSpPr>
        <p:spPr>
          <a:xfrm>
            <a:off x="1367644" y="3356992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1" name="Ellipszis 180"/>
          <p:cNvSpPr/>
          <p:nvPr/>
        </p:nvSpPr>
        <p:spPr>
          <a:xfrm>
            <a:off x="1367644" y="21328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2" name="Egyenes összekötő 181"/>
          <p:cNvCxnSpPr>
            <a:stCxn id="181" idx="4"/>
            <a:endCxn id="180" idx="0"/>
          </p:cNvCxnSpPr>
          <p:nvPr/>
        </p:nvCxnSpPr>
        <p:spPr>
          <a:xfrm>
            <a:off x="1475656" y="2348880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Ellipszis 182"/>
          <p:cNvSpPr/>
          <p:nvPr/>
        </p:nvSpPr>
        <p:spPr>
          <a:xfrm>
            <a:off x="4387612" y="346063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4" name="Ellipszis 183"/>
          <p:cNvSpPr/>
          <p:nvPr/>
        </p:nvSpPr>
        <p:spPr>
          <a:xfrm>
            <a:off x="4387612" y="2236500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5" name="Egyenes összekötő 184"/>
          <p:cNvCxnSpPr>
            <a:stCxn id="184" idx="4"/>
            <a:endCxn id="183" idx="0"/>
          </p:cNvCxnSpPr>
          <p:nvPr/>
        </p:nvCxnSpPr>
        <p:spPr>
          <a:xfrm>
            <a:off x="4495624" y="2452524"/>
            <a:ext cx="0" cy="1008112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gyenes összekötő 185"/>
          <p:cNvCxnSpPr>
            <a:stCxn id="178" idx="2"/>
            <a:endCxn id="184" idx="6"/>
          </p:cNvCxnSpPr>
          <p:nvPr/>
        </p:nvCxnSpPr>
        <p:spPr>
          <a:xfrm flipH="1">
            <a:off x="4603636" y="2304140"/>
            <a:ext cx="1435792" cy="4037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gyenes összekötő 186"/>
          <p:cNvCxnSpPr>
            <a:stCxn id="177" idx="2"/>
            <a:endCxn id="183" idx="6"/>
          </p:cNvCxnSpPr>
          <p:nvPr/>
        </p:nvCxnSpPr>
        <p:spPr>
          <a:xfrm flipH="1">
            <a:off x="4603636" y="3528276"/>
            <a:ext cx="1435792" cy="4037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gyenes összekötő 187"/>
          <p:cNvCxnSpPr>
            <a:stCxn id="178" idx="3"/>
            <a:endCxn id="183" idx="7"/>
          </p:cNvCxnSpPr>
          <p:nvPr/>
        </p:nvCxnSpPr>
        <p:spPr>
          <a:xfrm flipH="1">
            <a:off x="4572000" y="2380516"/>
            <a:ext cx="1499064" cy="1111756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gyenes összekötő 188"/>
          <p:cNvCxnSpPr>
            <a:stCxn id="177" idx="1"/>
            <a:endCxn id="184" idx="5"/>
          </p:cNvCxnSpPr>
          <p:nvPr/>
        </p:nvCxnSpPr>
        <p:spPr>
          <a:xfrm flipH="1" flipV="1">
            <a:off x="4572000" y="2420888"/>
            <a:ext cx="1499064" cy="103101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Szövegdoboz 236"/>
          <p:cNvSpPr txBox="1"/>
          <p:nvPr/>
        </p:nvSpPr>
        <p:spPr>
          <a:xfrm>
            <a:off x="6117988" y="4941168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tx2"/>
                </a:solidFill>
                <a:latin typeface="Comic Sans MS" pitchFamily="66" charset="0"/>
              </a:rPr>
              <a:t>                    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_</a:t>
            </a:r>
          </a:p>
          <a:p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subgraph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in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G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with</a:t>
            </a:r>
            <a:endParaRPr lang="hu-HU" sz="16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degrees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≤ 2</a:t>
            </a:r>
          </a:p>
          <a:p>
            <a:pPr>
              <a:buFont typeface="Arial" pitchFamily="34" charset="0"/>
              <a:buChar char="•"/>
            </a:pP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no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cycle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of </a:t>
            </a:r>
            <a:r>
              <a:rPr lang="hu-HU" sz="1600" b="1" dirty="0" err="1" smtClean="0">
                <a:solidFill>
                  <a:schemeClr val="tx2"/>
                </a:solidFill>
                <a:latin typeface="Comic Sans MS" pitchFamily="66" charset="0"/>
              </a:rPr>
              <a:t>length</a:t>
            </a:r>
            <a:r>
              <a:rPr lang="hu-HU" sz="1600" b="1" dirty="0" smtClean="0">
                <a:solidFill>
                  <a:schemeClr val="tx2"/>
                </a:solidFill>
                <a:latin typeface="Comic Sans MS" pitchFamily="66" charset="0"/>
              </a:rPr>
              <a:t> 4</a:t>
            </a:r>
            <a:endParaRPr lang="hu-HU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4" grpId="0" uiExpand="1" build="allAtOnce" animBg="1"/>
      <p:bldP spid="42" grpId="0" animBg="1"/>
      <p:bldP spid="42" grpId="1" animBg="1"/>
      <p:bldP spid="44" grpId="0" uiExpand="1" build="allAtOnce" animBg="1"/>
      <p:bldP spid="45" grpId="0" animBg="1"/>
      <p:bldP spid="45" grpId="1" uiExpand="1" animBg="1"/>
      <p:bldP spid="170" grpId="2" animBg="1"/>
      <p:bldP spid="170" grpId="3" animBg="1"/>
      <p:bldP spid="52" grpId="0" uiExpand="1" animBg="1"/>
      <p:bldP spid="81" grpId="0" uiExpand="1" animBg="1"/>
      <p:bldP spid="81" grpId="1" uiExpand="1" animBg="1"/>
      <p:bldP spid="82" grpId="0" uiExpand="1" animBg="1"/>
      <p:bldP spid="82" grpId="1" uiExpand="1" animBg="1"/>
      <p:bldP spid="83" grpId="0" uiExpand="1" animBg="1"/>
      <p:bldP spid="83" grpId="1" uiExpand="1" animBg="1"/>
      <p:bldP spid="84" grpId="0" uiExpand="1" animBg="1"/>
      <p:bldP spid="84" grpId="1" uiExpand="1" animBg="1"/>
      <p:bldP spid="89" grpId="0" uiExpand="1" animBg="1"/>
      <p:bldP spid="89" grpId="1" uiExpand="1" animBg="1"/>
      <p:bldP spid="90" grpId="0" uiExpand="1" animBg="1"/>
      <p:bldP spid="90" grpId="1" uiExpand="1" animBg="1"/>
      <p:bldP spid="91" grpId="0" uiExpand="1" animBg="1"/>
      <p:bldP spid="91" grpId="1" uiExpand="1" animBg="1"/>
      <p:bldP spid="92" grpId="0" uiExpand="1" animBg="1"/>
      <p:bldP spid="92" grpId="1" uiExpand="1" animBg="1"/>
      <p:bldP spid="94" grpId="0" uiExpand="1" animBg="1"/>
      <p:bldP spid="94" grpId="1" uiExpand="1" animBg="1"/>
      <p:bldP spid="95" grpId="0" uiExpand="1" animBg="1"/>
      <p:bldP spid="95" grpId="1" uiExpand="1" animBg="1"/>
      <p:bldP spid="107" grpId="0" uiExpand="1"/>
      <p:bldP spid="119" grpId="0" animBg="1"/>
      <p:bldP spid="119" grpId="1" animBg="1"/>
      <p:bldP spid="132" grpId="0" animBg="1"/>
      <p:bldP spid="132" grpId="1" animBg="1"/>
      <p:bldP spid="132" grpId="2" animBg="1"/>
      <p:bldP spid="132" grpId="3" animBg="1"/>
      <p:bldP spid="133" grpId="0" animBg="1"/>
      <p:bldP spid="133" grpId="1" animBg="1"/>
      <p:bldP spid="133" grpId="2" animBg="1"/>
      <p:bldP spid="133" grpId="3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8" grpId="0" animBg="1"/>
      <p:bldP spid="158" grpId="1" animBg="1"/>
      <p:bldP spid="161" grpId="0" animBg="1"/>
      <p:bldP spid="161" grpId="1" animBg="1"/>
      <p:bldP spid="162" grpId="0" animBg="1"/>
      <p:bldP spid="162" grpId="1" animBg="1"/>
      <p:bldP spid="164" grpId="0" animBg="1"/>
      <p:bldP spid="164" grpId="1" animBg="1"/>
      <p:bldP spid="164" grpId="2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7" grpId="0" animBg="1"/>
      <p:bldP spid="177" grpId="1" animBg="1"/>
      <p:bldP spid="178" grpId="0" animBg="1"/>
      <p:bldP spid="178" grpId="1" animBg="1"/>
      <p:bldP spid="180" grpId="0" animBg="1"/>
      <p:bldP spid="180" grpId="1" animBg="1"/>
      <p:bldP spid="181" grpId="0" animBg="1"/>
      <p:bldP spid="181" grpId="1" animBg="1"/>
      <p:bldP spid="183" grpId="0" animBg="1"/>
      <p:bldP spid="183" grpId="1" animBg="1"/>
      <p:bldP spid="184" grpId="0" animBg="1"/>
      <p:bldP spid="184" grpId="1" animBg="1"/>
      <p:bldP spid="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65212" y="980728"/>
            <a:ext cx="3394720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Definitions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900" dirty="0" smtClean="0">
                <a:latin typeface="Comic Sans MS" pitchFamily="66" charset="0"/>
              </a:rPr>
              <a:t>G=(V,E) </a:t>
            </a:r>
            <a:r>
              <a:rPr lang="hu-HU" sz="1900" dirty="0" err="1" smtClean="0">
                <a:latin typeface="Comic Sans MS" pitchFamily="66" charset="0"/>
              </a:rPr>
              <a:t>undirected</a:t>
            </a:r>
            <a:r>
              <a:rPr lang="hu-HU" sz="1900" dirty="0" smtClean="0">
                <a:latin typeface="Comic Sans MS" pitchFamily="66" charset="0"/>
              </a:rPr>
              <a:t>, </a:t>
            </a:r>
            <a:r>
              <a:rPr lang="hu-HU" sz="1900" dirty="0" err="1" smtClean="0">
                <a:latin typeface="Comic Sans MS" pitchFamily="66" charset="0"/>
              </a:rPr>
              <a:t>simple</a:t>
            </a:r>
            <a:r>
              <a:rPr lang="hu-HU" sz="1900" dirty="0" smtClean="0">
                <a:latin typeface="Comic Sans MS" pitchFamily="66" charset="0"/>
              </a:rPr>
              <a:t>, b:V→</a:t>
            </a:r>
            <a:r>
              <a:rPr lang="hu-HU" sz="1900" b="1" dirty="0" smtClean="0">
                <a:latin typeface="Comic Sans MS" pitchFamily="66" charset="0"/>
              </a:rPr>
              <a:t>Z</a:t>
            </a:r>
            <a:r>
              <a:rPr lang="hu-HU" sz="1900" baseline="-25000" dirty="0" smtClean="0">
                <a:latin typeface="Comic Sans MS" pitchFamily="66" charset="0"/>
              </a:rPr>
              <a:t>+</a:t>
            </a: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800" dirty="0" smtClean="0">
              <a:latin typeface="Comic Sans MS" pitchFamily="66" charset="0"/>
            </a:endParaRPr>
          </a:p>
          <a:p>
            <a:pPr>
              <a:buNone/>
            </a:pPr>
            <a:endParaRPr lang="hu-HU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Examples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hu-HU" sz="2800" dirty="0" smtClean="0">
                <a:latin typeface="Comic Sans MS" pitchFamily="66" charset="0"/>
              </a:rPr>
              <a:t>			  </a:t>
            </a:r>
            <a:r>
              <a:rPr lang="hu-HU" sz="2000" dirty="0" smtClean="0">
                <a:latin typeface="Comic Sans MS" pitchFamily="66" charset="0"/>
              </a:rPr>
              <a:t>b=1</a:t>
            </a:r>
            <a:r>
              <a:rPr lang="hu-HU" sz="2400" dirty="0" smtClean="0">
                <a:latin typeface="Comic Sans MS" pitchFamily="66" charset="0"/>
              </a:rPr>
              <a:t>					</a:t>
            </a:r>
            <a:endParaRPr lang="hu-H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3379500" y="4396740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387612" y="4324732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3451508" y="518882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4387612" y="490079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315604" y="554886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5251708" y="4540756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>
            <a:stCxn id="6" idx="6"/>
            <a:endCxn id="7" idx="2"/>
          </p:cNvCxnSpPr>
          <p:nvPr/>
        </p:nvCxnSpPr>
        <p:spPr>
          <a:xfrm flipV="1">
            <a:off x="3595524" y="4432744"/>
            <a:ext cx="792088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3491880" y="4612764"/>
            <a:ext cx="72008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stCxn id="8" idx="6"/>
            <a:endCxn id="9" idx="2"/>
          </p:cNvCxnSpPr>
          <p:nvPr/>
        </p:nvCxnSpPr>
        <p:spPr>
          <a:xfrm flipV="1">
            <a:off x="3667532" y="5008808"/>
            <a:ext cx="72008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11" idx="1"/>
            <a:endCxn id="7" idx="6"/>
          </p:cNvCxnSpPr>
          <p:nvPr/>
        </p:nvCxnSpPr>
        <p:spPr>
          <a:xfrm flipH="1" flipV="1">
            <a:off x="4603636" y="4432744"/>
            <a:ext cx="679708" cy="139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4499992" y="454075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>
            <a:stCxn id="8" idx="5"/>
            <a:endCxn id="10" idx="2"/>
          </p:cNvCxnSpPr>
          <p:nvPr/>
        </p:nvCxnSpPr>
        <p:spPr>
          <a:xfrm>
            <a:off x="3635896" y="5373216"/>
            <a:ext cx="679708" cy="283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10" idx="7"/>
            <a:endCxn id="11" idx="3"/>
          </p:cNvCxnSpPr>
          <p:nvPr/>
        </p:nvCxnSpPr>
        <p:spPr>
          <a:xfrm flipV="1">
            <a:off x="4499992" y="4725144"/>
            <a:ext cx="783352" cy="8553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>
            <a:stCxn id="10" idx="0"/>
            <a:endCxn id="9" idx="4"/>
          </p:cNvCxnSpPr>
          <p:nvPr/>
        </p:nvCxnSpPr>
        <p:spPr>
          <a:xfrm flipV="1">
            <a:off x="4423616" y="5116820"/>
            <a:ext cx="72008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zis 35"/>
          <p:cNvSpPr/>
          <p:nvPr/>
        </p:nvSpPr>
        <p:spPr>
          <a:xfrm>
            <a:off x="4387612" y="3748668"/>
            <a:ext cx="216024" cy="2160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1" name="Egyenes összekötő 40"/>
          <p:cNvCxnSpPr>
            <a:stCxn id="6" idx="7"/>
            <a:endCxn id="36" idx="3"/>
          </p:cNvCxnSpPr>
          <p:nvPr/>
        </p:nvCxnSpPr>
        <p:spPr>
          <a:xfrm flipV="1">
            <a:off x="3563888" y="3933056"/>
            <a:ext cx="855360" cy="495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>
            <a:stCxn id="11" idx="0"/>
            <a:endCxn id="36" idx="5"/>
          </p:cNvCxnSpPr>
          <p:nvPr/>
        </p:nvCxnSpPr>
        <p:spPr>
          <a:xfrm flipH="1" flipV="1">
            <a:off x="4572000" y="3933056"/>
            <a:ext cx="787720" cy="607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 flipV="1">
            <a:off x="4499992" y="4540756"/>
            <a:ext cx="0" cy="36004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>
            <a:off x="3635896" y="5373216"/>
            <a:ext cx="679708" cy="283664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flipV="1">
            <a:off x="3563888" y="3933056"/>
            <a:ext cx="855360" cy="49532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3595524" y="4432744"/>
            <a:ext cx="792088" cy="7200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3667532" y="5008808"/>
            <a:ext cx="720080" cy="28803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H="1" flipV="1">
            <a:off x="4603636" y="4432744"/>
            <a:ext cx="679708" cy="13964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3635896" y="5373216"/>
            <a:ext cx="679708" cy="283664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4423616" y="5116820"/>
            <a:ext cx="72008" cy="43204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V="1">
            <a:off x="3563888" y="3933056"/>
            <a:ext cx="855360" cy="49532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H="1" flipV="1">
            <a:off x="4572000" y="3933056"/>
            <a:ext cx="787720" cy="60770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2267744" y="328498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omic Sans MS" pitchFamily="66" charset="0"/>
              </a:rPr>
              <a:t>b=2</a:t>
            </a:r>
            <a:endParaRPr lang="hu-HU" sz="2000" dirty="0"/>
          </a:p>
        </p:txBody>
      </p:sp>
      <p:sp>
        <p:nvSpPr>
          <p:cNvPr id="35" name="Lekerekített téglalap 34"/>
          <p:cNvSpPr/>
          <p:nvPr/>
        </p:nvSpPr>
        <p:spPr>
          <a:xfrm>
            <a:off x="467544" y="1412776"/>
            <a:ext cx="8064896" cy="934684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b-matching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is a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subset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  <a:ea typeface="Cambria Math"/>
              </a:rPr>
              <a:t>⊆E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s.t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</a:t>
            </a:r>
            <a:r>
              <a:rPr lang="hu-HU" baseline="-25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F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(v) ≤ b(v)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each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node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=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holds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everywhere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then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 is a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b-factor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Lekerekített téglalap 36"/>
          <p:cNvSpPr/>
          <p:nvPr/>
        </p:nvSpPr>
        <p:spPr>
          <a:xfrm>
            <a:off x="323528" y="1124744"/>
            <a:ext cx="142221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4" grpId="0"/>
      <p:bldP spid="35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326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u-HU" sz="2000" dirty="0" err="1" smtClean="0">
                <a:latin typeface="Comic Sans MS" pitchFamily="66" charset="0"/>
              </a:rPr>
              <a:t>Let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</a:t>
            </a:r>
            <a:r>
              <a:rPr lang="hu-HU" sz="2000" dirty="0" smtClean="0">
                <a:latin typeface="Comic Sans MS" pitchFamily="66" charset="0"/>
              </a:rPr>
              <a:t> be a </a:t>
            </a:r>
            <a:r>
              <a:rPr lang="hu-HU" sz="2000" dirty="0" err="1" smtClean="0">
                <a:latin typeface="Comic Sans MS" pitchFamily="66" charset="0"/>
              </a:rPr>
              <a:t>list</a:t>
            </a:r>
            <a:r>
              <a:rPr lang="hu-HU" sz="2000" dirty="0" smtClean="0">
                <a:latin typeface="Comic Sans MS" pitchFamily="66" charset="0"/>
              </a:rPr>
              <a:t> of </a:t>
            </a:r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forbidden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subgraphs</a:t>
            </a:r>
            <a:r>
              <a:rPr lang="hu-HU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Special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cases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hu-HU" sz="2000" dirty="0" smtClean="0">
                <a:latin typeface="Comic Sans MS" pitchFamily="66" charset="0"/>
              </a:rPr>
              <a:t>A 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</a:t>
            </a:r>
            <a:r>
              <a:rPr lang="hu-HU" sz="2000" baseline="-25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(≤)</a:t>
            </a:r>
            <a:r>
              <a:rPr lang="hu-HU" sz="2000" baseline="-25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</a:t>
            </a:r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-free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2-matching </a:t>
            </a:r>
            <a:r>
              <a:rPr lang="hu-HU" sz="2000" dirty="0" err="1" smtClean="0">
                <a:latin typeface="Comic Sans MS" pitchFamily="66" charset="0"/>
              </a:rPr>
              <a:t>contains</a:t>
            </a:r>
            <a:r>
              <a:rPr lang="hu-HU" sz="2000" dirty="0" smtClean="0">
                <a:latin typeface="Comic Sans MS" pitchFamily="66" charset="0"/>
              </a:rPr>
              <a:t> no </a:t>
            </a:r>
            <a:r>
              <a:rPr lang="hu-HU" sz="2000" dirty="0" err="1" smtClean="0">
                <a:latin typeface="Comic Sans MS" pitchFamily="66" charset="0"/>
              </a:rPr>
              <a:t>cycle</a:t>
            </a:r>
            <a:r>
              <a:rPr lang="hu-HU" sz="2000" dirty="0" smtClean="0">
                <a:latin typeface="Comic Sans MS" pitchFamily="66" charset="0"/>
              </a:rPr>
              <a:t> of </a:t>
            </a:r>
            <a:r>
              <a:rPr lang="hu-HU" sz="2000" dirty="0" err="1" smtClean="0">
                <a:latin typeface="Comic Sans MS" pitchFamily="66" charset="0"/>
              </a:rPr>
              <a:t>length</a:t>
            </a:r>
            <a:r>
              <a:rPr lang="hu-HU" sz="2000" dirty="0" smtClean="0">
                <a:latin typeface="Comic Sans MS" pitchFamily="66" charset="0"/>
              </a:rPr>
              <a:t> 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at</a:t>
            </a:r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most) k</a:t>
            </a:r>
            <a:r>
              <a:rPr lang="hu-HU" sz="20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Notation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hu-HU" sz="2000" dirty="0" smtClean="0">
                <a:latin typeface="Comic Sans MS" pitchFamily="66" charset="0"/>
              </a:rPr>
              <a:t>C</a:t>
            </a:r>
            <a:r>
              <a:rPr lang="hu-HU" sz="2000" baseline="-25000" dirty="0" smtClean="0">
                <a:latin typeface="Comic Sans MS" pitchFamily="66" charset="0"/>
              </a:rPr>
              <a:t>3</a:t>
            </a:r>
            <a:r>
              <a:rPr lang="hu-HU" sz="2000" dirty="0" smtClean="0">
                <a:latin typeface="Comic Sans MS" pitchFamily="66" charset="0"/>
              </a:rPr>
              <a:t>=∆, C</a:t>
            </a:r>
            <a:r>
              <a:rPr lang="hu-HU" sz="2000" baseline="-25000" dirty="0" smtClean="0">
                <a:latin typeface="Comic Sans MS" pitchFamily="66" charset="0"/>
              </a:rPr>
              <a:t>4</a:t>
            </a:r>
            <a:r>
              <a:rPr lang="hu-HU" sz="2000" dirty="0" smtClean="0">
                <a:latin typeface="Comic Sans MS" pitchFamily="66" charset="0"/>
              </a:rPr>
              <a:t>=◊</a:t>
            </a:r>
          </a:p>
          <a:p>
            <a:pPr>
              <a:lnSpc>
                <a:spcPct val="150000"/>
              </a:lnSpc>
              <a:buNone/>
            </a:pPr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Example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hu-HU" sz="2000" dirty="0" smtClean="0">
                <a:latin typeface="Comic Sans MS" pitchFamily="66" charset="0"/>
              </a:rPr>
              <a:t>k=3</a:t>
            </a:r>
          </a:p>
          <a:p>
            <a:pPr>
              <a:buNone/>
            </a:pPr>
            <a:endParaRPr lang="hu-HU" sz="2000" dirty="0" smtClean="0">
              <a:latin typeface="Comic Sans MS" pitchFamily="66" charset="0"/>
            </a:endParaRPr>
          </a:p>
          <a:p>
            <a:pPr>
              <a:buNone/>
            </a:pPr>
            <a:endParaRPr lang="hu-HU" sz="2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3595524" y="5252103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603636" y="5139723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3667532" y="6003819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603636" y="5715787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4531628" y="6363859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467732" y="5355747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 flipV="1">
            <a:off x="3811548" y="5296840"/>
            <a:ext cx="792088" cy="7200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707904" y="5468124"/>
            <a:ext cx="72008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3883556" y="5872904"/>
            <a:ext cx="720080" cy="28803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>
            <a:stCxn id="9" idx="1"/>
            <a:endCxn id="5" idx="6"/>
          </p:cNvCxnSpPr>
          <p:nvPr/>
        </p:nvCxnSpPr>
        <p:spPr>
          <a:xfrm flipH="1" flipV="1">
            <a:off x="4819660" y="5267920"/>
            <a:ext cx="679708" cy="125375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>
            <a:stCxn id="8" idx="7"/>
            <a:endCxn id="9" idx="3"/>
          </p:cNvCxnSpPr>
          <p:nvPr/>
        </p:nvCxnSpPr>
        <p:spPr>
          <a:xfrm flipV="1">
            <a:off x="4716016" y="5574592"/>
            <a:ext cx="783352" cy="8268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4639640" y="5980916"/>
            <a:ext cx="72008" cy="43204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4603636" y="4563659"/>
            <a:ext cx="216024" cy="25639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16"/>
          <p:cNvCxnSpPr/>
          <p:nvPr/>
        </p:nvCxnSpPr>
        <p:spPr>
          <a:xfrm flipH="1" flipV="1">
            <a:off x="4788024" y="4797152"/>
            <a:ext cx="787720" cy="60770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stCxn id="5" idx="4"/>
            <a:endCxn id="7" idx="0"/>
          </p:cNvCxnSpPr>
          <p:nvPr/>
        </p:nvCxnSpPr>
        <p:spPr>
          <a:xfrm>
            <a:off x="4711648" y="5396116"/>
            <a:ext cx="0" cy="3196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6" idx="5"/>
          </p:cNvCxnSpPr>
          <p:nvPr/>
        </p:nvCxnSpPr>
        <p:spPr>
          <a:xfrm>
            <a:off x="3851920" y="6222664"/>
            <a:ext cx="679708" cy="29831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3779912" y="4797152"/>
            <a:ext cx="864096" cy="49532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9" idx="1"/>
            <a:endCxn id="5" idx="6"/>
          </p:cNvCxnSpPr>
          <p:nvPr/>
        </p:nvCxnSpPr>
        <p:spPr>
          <a:xfrm flipH="1" flipV="1">
            <a:off x="4819660" y="5267920"/>
            <a:ext cx="679708" cy="12537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8" idx="0"/>
            <a:endCxn id="7" idx="4"/>
          </p:cNvCxnSpPr>
          <p:nvPr/>
        </p:nvCxnSpPr>
        <p:spPr>
          <a:xfrm flipV="1">
            <a:off x="4639640" y="5972180"/>
            <a:ext cx="72008" cy="3916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8" idx="7"/>
          </p:cNvCxnSpPr>
          <p:nvPr/>
        </p:nvCxnSpPr>
        <p:spPr>
          <a:xfrm flipV="1">
            <a:off x="4716016" y="5580504"/>
            <a:ext cx="783352" cy="820903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>
            <a:stCxn id="5" idx="4"/>
            <a:endCxn id="7" idx="0"/>
          </p:cNvCxnSpPr>
          <p:nvPr/>
        </p:nvCxnSpPr>
        <p:spPr>
          <a:xfrm>
            <a:off x="4711648" y="5396116"/>
            <a:ext cx="0" cy="319671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467544" y="1484784"/>
            <a:ext cx="8064896" cy="628217"/>
          </a:xfrm>
          <a:prstGeom prst="roundRect">
            <a:avLst/>
          </a:prstGeom>
          <a:noFill/>
          <a:ln w="508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b-matching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contains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no 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member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of K.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323528" y="1187534"/>
            <a:ext cx="142221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hu-HU" sz="2000" b="1" dirty="0" err="1" smtClean="0">
                <a:solidFill>
                  <a:srgbClr val="FF0000"/>
                </a:solidFill>
                <a:latin typeface="Comic Sans MS" pitchFamily="66" charset="0"/>
              </a:rPr>
              <a:t>Definition</a:t>
            </a:r>
            <a:endParaRPr lang="hu-H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Lekerekített téglalap feliratnak 26"/>
          <p:cNvSpPr/>
          <p:nvPr/>
        </p:nvSpPr>
        <p:spPr>
          <a:xfrm>
            <a:off x="683568" y="3356992"/>
            <a:ext cx="3240360" cy="1008112"/>
          </a:xfrm>
          <a:prstGeom prst="wedgeRoundRectCallout">
            <a:avLst>
              <a:gd name="adj1" fmla="val 50311"/>
              <a:gd name="adj2" fmla="val -72918"/>
              <a:gd name="adj3" fmla="val 16667"/>
            </a:avLst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Hamiltonian 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relax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.:</a:t>
            </a:r>
            <a:endParaRPr lang="hu-H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≤</a:t>
            </a:r>
            <a:r>
              <a:rPr lang="hu-HU" baseline="-25000" dirty="0" err="1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r>
              <a:rPr lang="hu-HU" dirty="0" err="1" smtClean="0">
                <a:solidFill>
                  <a:schemeClr val="tx1"/>
                </a:solidFill>
                <a:latin typeface="Comic Sans MS" pitchFamily="66" charset="0"/>
              </a:rPr>
              <a:t>-free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2-matching </a:t>
            </a:r>
          </a:p>
        </p:txBody>
      </p:sp>
      <p:sp>
        <p:nvSpPr>
          <p:cNvPr id="28" name="Lekerekített téglalap feliratnak 27"/>
          <p:cNvSpPr/>
          <p:nvPr/>
        </p:nvSpPr>
        <p:spPr>
          <a:xfrm>
            <a:off x="5148064" y="3356992"/>
            <a:ext cx="3240360" cy="1008112"/>
          </a:xfrm>
          <a:prstGeom prst="wedgeRoundRectCallout">
            <a:avLst>
              <a:gd name="adj1" fmla="val -53027"/>
              <a:gd name="adj2" fmla="val -74196"/>
              <a:gd name="adj3" fmla="val 16667"/>
            </a:avLst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Node-conn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hu-HU" b="1" dirty="0" err="1" smtClean="0">
                <a:solidFill>
                  <a:schemeClr val="tx1"/>
                </a:solidFill>
                <a:latin typeface="Comic Sans MS" pitchFamily="66" charset="0"/>
              </a:rPr>
              <a:t>augmentation</a:t>
            </a:r>
            <a:r>
              <a:rPr lang="hu-HU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hu-HU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-free 2-matching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pr_work.jpg"/>
          <p:cNvPicPr>
            <a:picLocks noChangeAspect="1"/>
          </p:cNvPicPr>
          <p:nvPr/>
        </p:nvPicPr>
        <p:blipFill>
          <a:blip r:embed="rId2" cstate="print">
            <a:lum bright="70000"/>
          </a:blip>
          <a:srcRect l="5113" t="14226" r="7441" b="45950"/>
          <a:stretch>
            <a:fillRect/>
          </a:stretch>
        </p:blipFill>
        <p:spPr>
          <a:xfrm>
            <a:off x="2384065" y="2348880"/>
            <a:ext cx="6381478" cy="3150350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563888" y="1714500"/>
            <a:ext cx="4870884" cy="1143000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Previous</a:t>
            </a:r>
            <a:r>
              <a:rPr lang="hu-HU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Comic Sans MS" pitchFamily="66" charset="0"/>
              </a:rPr>
              <a:t>work</a:t>
            </a:r>
            <a:endParaRPr lang="hu-H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2985</Words>
  <Application>Microsoft Office PowerPoint</Application>
  <PresentationFormat>Diavetítés a képernyőre (4:3 oldalarány)</PresentationFormat>
  <Paragraphs>851</Paragraphs>
  <Slides>46</Slides>
  <Notes>7</Notes>
  <HiddenSlides>6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47" baseType="lpstr">
      <vt:lpstr>Office-téma</vt:lpstr>
      <vt:lpstr>Restricted b-matchings</vt:lpstr>
      <vt:lpstr>Outline</vt:lpstr>
      <vt:lpstr>Motivation</vt:lpstr>
      <vt:lpstr>Hamiltonian cycle problem</vt:lpstr>
      <vt:lpstr>Connectivity augmentation</vt:lpstr>
      <vt:lpstr>Definitions</vt:lpstr>
      <vt:lpstr>7. dia</vt:lpstr>
      <vt:lpstr>8. dia</vt:lpstr>
      <vt:lpstr>Previous work</vt:lpstr>
      <vt:lpstr>10. dia</vt:lpstr>
      <vt:lpstr>Jump systems</vt:lpstr>
      <vt:lpstr>Jump systems</vt:lpstr>
      <vt:lpstr>Examples</vt:lpstr>
      <vt:lpstr>Examples</vt:lpstr>
      <vt:lpstr>15. dia</vt:lpstr>
      <vt:lpstr>◊-free 2-matchings in subcubic graphs</vt:lpstr>
      <vt:lpstr>Optimization on jump systems</vt:lpstr>
      <vt:lpstr>Plan</vt:lpstr>
      <vt:lpstr>Proof of </vt:lpstr>
      <vt:lpstr>Proof of </vt:lpstr>
      <vt:lpstr>Plan</vt:lpstr>
      <vt:lpstr>Proof of </vt:lpstr>
      <vt:lpstr>Proof of </vt:lpstr>
      <vt:lpstr>Proof of </vt:lpstr>
      <vt:lpstr>M-concave functions</vt:lpstr>
      <vt:lpstr>M-concave functions</vt:lpstr>
      <vt:lpstr>Optimizing M-concave functions</vt:lpstr>
      <vt:lpstr>Plan</vt:lpstr>
      <vt:lpstr>Proof of </vt:lpstr>
      <vt:lpstr>Plan</vt:lpstr>
      <vt:lpstr>Increasing node-connectivity by one</vt:lpstr>
      <vt:lpstr>Connection with ◊-free 2-matchings</vt:lpstr>
      <vt:lpstr>Corollary</vt:lpstr>
      <vt:lpstr>Min-max theroem</vt:lpstr>
      <vt:lpstr>Min-max theroem</vt:lpstr>
      <vt:lpstr>Min-max theroem</vt:lpstr>
      <vt:lpstr>Polyhedral descriptions</vt:lpstr>
      <vt:lpstr>Perfect matching polytope</vt:lpstr>
      <vt:lpstr>The b-factor polytope</vt:lpstr>
      <vt:lpstr>The C(≤)k-free case</vt:lpstr>
      <vt:lpstr>Triangle-free 2-factors</vt:lpstr>
      <vt:lpstr>Tri-combs</vt:lpstr>
      <vt:lpstr>Triangle-free 2-matchings</vt:lpstr>
      <vt:lpstr>Conclusions</vt:lpstr>
      <vt:lpstr>Conclusions</vt:lpstr>
      <vt:lpstr>Thank you for your attention!  ご清聴ありがとうございました 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LENOVO USER</dc:creator>
  <cp:lastModifiedBy>LENOVO USER</cp:lastModifiedBy>
  <cp:revision>432</cp:revision>
  <dcterms:created xsi:type="dcterms:W3CDTF">2012-08-13T05:52:23Z</dcterms:created>
  <dcterms:modified xsi:type="dcterms:W3CDTF">2012-10-16T01:43:40Z</dcterms:modified>
</cp:coreProperties>
</file>